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76" r:id="rId6"/>
    <p:sldId id="279" r:id="rId7"/>
    <p:sldId id="268" r:id="rId8"/>
    <p:sldId id="262" r:id="rId9"/>
    <p:sldId id="263" r:id="rId10"/>
    <p:sldId id="264" r:id="rId11"/>
    <p:sldId id="265" r:id="rId12"/>
    <p:sldId id="277" r:id="rId13"/>
    <p:sldId id="272" r:id="rId14"/>
    <p:sldId id="267" r:id="rId15"/>
    <p:sldId id="270" r:id="rId16"/>
    <p:sldId id="269" r:id="rId17"/>
    <p:sldId id="271" r:id="rId18"/>
    <p:sldId id="274" r:id="rId19"/>
  </p:sldIdLst>
  <p:sldSz cx="12192000" cy="6858000"/>
  <p:notesSz cx="12192000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16DBB"/>
    <a:srgbClr val="C43185"/>
    <a:srgbClr val="0070C0"/>
    <a:srgbClr val="43B16C"/>
    <a:srgbClr val="3EBFE7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326" y="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A16DBB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E8D9-4FFC-938F-0BFA3F430350}"/>
              </c:ext>
            </c:extLst>
          </c:dPt>
          <c:dPt>
            <c:idx val="1"/>
            <c:bubble3D val="0"/>
            <c:spPr>
              <a:solidFill>
                <a:schemeClr val="bg1">
                  <a:lumMod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8D9-4FFC-938F-0BFA3F430350}"/>
              </c:ext>
            </c:extLst>
          </c:dPt>
          <c:dPt>
            <c:idx val="2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E8D9-4FFC-938F-0BFA3F430350}"/>
              </c:ext>
            </c:extLst>
          </c:dPt>
          <c:cat>
            <c:strRef>
              <c:f>Лист1!$A$2:$A$4</c:f>
              <c:strCache>
                <c:ptCount val="3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43</c:v>
                </c:pt>
                <c:pt idx="1">
                  <c:v>33</c:v>
                </c:pt>
                <c:pt idx="2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8D9-4FFC-938F-0BFA3F4303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6046903781707401E-2"/>
          <c:y val="0.13856343243727512"/>
          <c:w val="0.9108951696811417"/>
          <c:h val="0.721565908255648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Лист2!$A$3</c:f>
              <c:strCache>
                <c:ptCount val="1"/>
                <c:pt idx="0">
                  <c:v>Золошлаковый грунт</c:v>
                </c:pt>
              </c:strCache>
            </c:strRef>
          </c:tx>
          <c:spPr>
            <a:prstGeom prst="rect">
              <a:avLst/>
            </a:prstGeom>
            <a:solidFill>
              <a:srgbClr val="C43185"/>
            </a:solidFill>
            <a:ln>
              <a:noFill/>
            </a:ln>
            <a:effectLst/>
          </c:spPr>
          <c:invertIfNegative val="0"/>
          <c:cat>
            <c:strRef>
              <c:f>Лист2!$B$1:$E$2</c:f>
              <c:strCache>
                <c:ptCount val="4"/>
                <c:pt idx="0">
                  <c:v>10 км</c:v>
                </c:pt>
                <c:pt idx="1">
                  <c:v>50 км</c:v>
                </c:pt>
                <c:pt idx="2">
                  <c:v>100 км</c:v>
                </c:pt>
                <c:pt idx="3">
                  <c:v>150 км</c:v>
                </c:pt>
              </c:strCache>
            </c:strRef>
          </c:cat>
          <c:val>
            <c:numRef>
              <c:f>Лист2!$B$3:$E$3</c:f>
              <c:numCache>
                <c:formatCode>General</c:formatCode>
                <c:ptCount val="4"/>
                <c:pt idx="0">
                  <c:v>265</c:v>
                </c:pt>
                <c:pt idx="1">
                  <c:v>1287</c:v>
                </c:pt>
                <c:pt idx="2">
                  <c:v>2564</c:v>
                </c:pt>
                <c:pt idx="3">
                  <c:v>3842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392-4042-A7A8-F49E095FA239}"/>
            </c:ext>
          </c:extLst>
        </c:ser>
        <c:ser>
          <c:idx val="1"/>
          <c:order val="1"/>
          <c:tx>
            <c:strRef>
              <c:f>Лист2!$A$4</c:f>
              <c:strCache>
                <c:ptCount val="1"/>
                <c:pt idx="0">
                  <c:v>Глинистый грунт</c:v>
                </c:pt>
              </c:strCache>
            </c:strRef>
          </c:tx>
          <c:spPr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Лист2!$B$1:$E$2</c:f>
              <c:strCache>
                <c:ptCount val="4"/>
                <c:pt idx="0">
                  <c:v>10 км</c:v>
                </c:pt>
                <c:pt idx="1">
                  <c:v>50 км</c:v>
                </c:pt>
                <c:pt idx="2">
                  <c:v>100 км</c:v>
                </c:pt>
                <c:pt idx="3">
                  <c:v>150 км</c:v>
                </c:pt>
              </c:strCache>
            </c:strRef>
          </c:cat>
          <c:val>
            <c:numRef>
              <c:f>Лист2!$B$4:$E$4</c:f>
              <c:numCache>
                <c:formatCode>General</c:formatCode>
                <c:ptCount val="4"/>
                <c:pt idx="0">
                  <c:v>2956</c:v>
                </c:pt>
                <c:pt idx="1">
                  <c:v>3978</c:v>
                </c:pt>
                <c:pt idx="2">
                  <c:v>5255</c:v>
                </c:pt>
                <c:pt idx="3">
                  <c:v>6533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392-4042-A7A8-F49E095FA239}"/>
            </c:ext>
          </c:extLst>
        </c:ser>
        <c:ser>
          <c:idx val="2"/>
          <c:order val="2"/>
          <c:tx>
            <c:strRef>
              <c:f>Лист2!$A$5</c:f>
              <c:strCache>
                <c:ptCount val="1"/>
                <c:pt idx="0">
                  <c:v>Песчаный грунт</c:v>
                </c:pt>
              </c:strCache>
            </c:strRef>
          </c:tx>
          <c:spPr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Лист2!$B$1:$E$2</c:f>
              <c:strCache>
                <c:ptCount val="4"/>
                <c:pt idx="0">
                  <c:v>10 км</c:v>
                </c:pt>
                <c:pt idx="1">
                  <c:v>50 км</c:v>
                </c:pt>
                <c:pt idx="2">
                  <c:v>100 км</c:v>
                </c:pt>
                <c:pt idx="3">
                  <c:v>150 км</c:v>
                </c:pt>
              </c:strCache>
            </c:strRef>
          </c:cat>
          <c:val>
            <c:numRef>
              <c:f>Лист2!$B$5:$E$5</c:f>
              <c:numCache>
                <c:formatCode>General</c:formatCode>
                <c:ptCount val="4"/>
                <c:pt idx="0">
                  <c:v>3406</c:v>
                </c:pt>
                <c:pt idx="1">
                  <c:v>4428</c:v>
                </c:pt>
                <c:pt idx="2">
                  <c:v>5705</c:v>
                </c:pt>
                <c:pt idx="3">
                  <c:v>6983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392-4042-A7A8-F49E095FA2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5"/>
        <c:axId val="648499536"/>
        <c:axId val="648500520"/>
      </c:barChart>
      <c:catAx>
        <c:axId val="6484995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 bwMode="auto">
          <a:prstGeom prst="rect">
            <a:avLst/>
          </a:prstGeom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baseline="0">
                <a:solidFill>
                  <a:schemeClr val="tx2"/>
                </a:solidFill>
                <a:latin typeface="Arial"/>
                <a:ea typeface="+mn-ea"/>
                <a:cs typeface="Arial"/>
              </a:defRPr>
            </a:pPr>
            <a:endParaRPr lang="ru-RU"/>
          </a:p>
        </c:txPr>
        <c:crossAx val="648500520"/>
        <c:crosses val="autoZero"/>
        <c:auto val="1"/>
        <c:lblAlgn val="ctr"/>
        <c:lblOffset val="100"/>
        <c:noMultiLvlLbl val="0"/>
      </c:catAx>
      <c:valAx>
        <c:axId val="648500520"/>
        <c:scaling>
          <c:orientation val="minMax"/>
        </c:scaling>
        <c:delete val="0"/>
        <c:axPos val="b"/>
        <c:majorGridlines>
          <c:spPr bwMode="auto">
            <a:prstGeom prst="rect">
              <a:avLst/>
            </a:prstGeom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prstGeom prst="rect">
            <a:avLst/>
          </a:prstGeom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1" u="none" strike="noStrike" baseline="0">
                <a:solidFill>
                  <a:schemeClr val="tx2"/>
                </a:solidFill>
                <a:latin typeface="Arial"/>
                <a:ea typeface="+mn-ea"/>
                <a:cs typeface="Arial"/>
              </a:defRPr>
            </a:pPr>
            <a:endParaRPr lang="ru-RU"/>
          </a:p>
        </c:txPr>
        <c:crossAx val="648499536"/>
        <c:crosses val="autoZero"/>
        <c:crossBetween val="between"/>
      </c:valAx>
      <c:spPr>
        <a:prstGeom prst="rect">
          <a:avLst/>
        </a:prstGeom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902895924956863"/>
          <c:y val="2.5879801161615896E-3"/>
          <c:w val="0.61942072395984271"/>
          <c:h val="6.132534741085835E-2"/>
        </c:manualLayout>
      </c:layout>
      <c:overlay val="0"/>
      <c:spPr>
        <a:prstGeom prst="rect">
          <a:avLst/>
        </a:prstGeom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baseline="0">
              <a:solidFill>
                <a:schemeClr val="tx2"/>
              </a:solidFill>
              <a:latin typeface="Arial"/>
              <a:ea typeface="+mn-ea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spPr bwMode="auto">
    <a:xfrm>
      <a:off x="405513" y="710098"/>
      <a:ext cx="10983123" cy="4907302"/>
    </a:xfrm>
    <a:prstGeom prst="rect">
      <a:avLst/>
    </a:prstGeom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tx2"/>
          </a:solidFill>
          <a:latin typeface="Arial"/>
          <a:cs typeface="Arial"/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 bwMode="auto">
      <a:prstGeom prst="rect">
        <a:avLst/>
      </a:prstGeom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>
    <cs:lnRef idx="0"/>
    <cs:fillRef idx="0"/>
    <cs:effectRef idx="0"/>
    <cs:fontRef idx="minor">
      <a:schemeClr val="tx1"/>
    </cs:fontRef>
    <cs:spPr bwMode="auto">
      <a:prstGeom prst="rect">
        <a:avLst/>
      </a:prstGeom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 bwMode="auto">
      <a:prstGeom prst="rect">
        <a:avLst/>
      </a:prstGeom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 bwMode="auto">
      <a:prstGeom prst="rect">
        <a:avLst/>
      </a:prstGeom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 bwMode="auto">
      <a:prstGeom prst="rect">
        <a:avLst/>
      </a:prstGeom>
      <a:ln w="9525">
        <a:solidFill>
          <a:schemeClr val="phClr"/>
        </a:solidFill>
      </a:ln>
    </cs:spPr>
  </cs:dataPointMarker>
  <cs:dataPointMarkerLayout/>
  <cs:dataPointWireframe>
    <cs:lnRef idx="0">
      <cs:styleClr val="auto"/>
    </cs:lnRef>
    <cs:fillRef idx="1"/>
    <cs:effectRef idx="0"/>
    <cs:fontRef idx="minor">
      <a:schemeClr val="tx1"/>
    </cs:fontRef>
    <cs:spPr bwMode="auto">
      <a:prstGeom prst="rect">
        <a:avLst/>
      </a:prstGeom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 bwMode="auto">
      <a:prstGeom prst="rect">
        <a:avLst/>
      </a:prstGeom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dataTable>
  <cs:downBar>
    <cs:lnRef idx="0"/>
    <cs:fillRef idx="0"/>
    <cs:effectRef idx="0"/>
    <cs:fontRef idx="minor">
      <a:schemeClr val="tx1"/>
    </cs:fontRef>
    <cs:spPr bwMode="auto">
      <a:prstGeom prst="rect">
        <a:avLst/>
      </a:prstGeom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 bwMode="auto">
      <a:prstGeom prst="rect">
        <a:avLst/>
      </a:prstGeom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/>
  </cs:seriesAxis>
  <cs:series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spc="0"/>
  </cs:title>
  <cs:trendline>
    <cs:lnRef idx="0">
      <cs:styleClr val="auto"/>
    </cs:lnRef>
    <cs:fillRef idx="0"/>
    <cs:effectRef idx="0"/>
    <cs:fontRef idx="minor">
      <a:schemeClr val="tx1"/>
    </cs:fontRef>
    <cs:spPr bwMode="auto">
      <a:prstGeom prst="rect">
        <a:avLst/>
      </a:prstGeom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tx1"/>
    </cs:fontRef>
    <cs:spPr bwMode="auto">
      <a:prstGeom prst="rect">
        <a:avLst/>
      </a:prstGeom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  <cs:spPr bwMode="auto">
      <a:prstGeom prst="rect">
        <a:avLst/>
      </a:prstGeom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A8A2B6-49B2-48DB-94FC-BE5D3363AFB6}" type="datetimeFigureOut">
              <a:rPr lang="ru-RU" smtClean="0"/>
              <a:t>08.09.2022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9B13B9-3645-42DD-8884-6B121FDC69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2213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9B13B9-3645-42DD-8884-6B121FDC6980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093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BF91C08-7B3F-4C5E-B22F-7B68B1323D7F}" type="datetime1">
              <a:rPr lang="ru-RU"/>
              <a:t>08.09.2022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1661422" y="6492875"/>
            <a:ext cx="530578" cy="365125"/>
          </a:xfrm>
        </p:spPr>
        <p:txBody>
          <a:bodyPr/>
          <a:lstStyle>
            <a:lvl1pPr>
              <a:defRPr sz="2000">
                <a:solidFill>
                  <a:srgbClr val="0070C0"/>
                </a:solidFill>
              </a:defRPr>
            </a:lvl1pPr>
          </a:lstStyle>
          <a:p>
            <a:pPr>
              <a:defRPr/>
            </a:pPr>
            <a:fld id="{B3F4BA6F-D606-4318-B495-EA23E6FD2E65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AB42E66-C3A2-4E4C-8D36-5ED8526E904A}" type="datetime1">
              <a:rPr lang="ru-RU"/>
              <a:t>08.09.2022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3F4BA6F-D606-4318-B495-EA23E6FD2E65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4B11060-1E24-4872-9B13-39B178ED0787}" type="datetime1">
              <a:rPr lang="ru-RU"/>
              <a:t>08.09.2022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3F4BA6F-D606-4318-B495-EA23E6FD2E65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E489F23-BF72-465F-ABEB-0A339B7CD613}" type="datetime1">
              <a:rPr lang="ru-RU"/>
              <a:t>08.09.2022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3F4BA6F-D606-4318-B495-EA23E6FD2E65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62A4AD6-17B1-4893-8D28-2ED3BC6967B9}" type="datetime1">
              <a:rPr lang="ru-RU"/>
              <a:t>08.09.2022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3F4BA6F-D606-4318-B495-EA23E6FD2E65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26FC8E4-7AD4-4644-B1E9-2ACC21891174}" type="datetime1">
              <a:rPr lang="ru-RU"/>
              <a:t>08.09.2022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3F4BA6F-D606-4318-B495-EA23E6FD2E65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7993AB2-6C14-4146-AEAC-8E738B580D68}" type="datetime1">
              <a:rPr lang="ru-RU"/>
              <a:t>08.09.2022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3F4BA6F-D606-4318-B495-EA23E6FD2E65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0462496-1711-4169-AC26-1D9BF98D07FF}" type="datetime1">
              <a:rPr lang="ru-RU"/>
              <a:t>08.09.2022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3F4BA6F-D606-4318-B495-EA23E6FD2E65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688A6AB-8794-4483-A011-361344AA1DA3}" type="datetime1">
              <a:rPr lang="ru-RU"/>
              <a:t>08.09.2022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3F4BA6F-D606-4318-B495-EA23E6FD2E65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2EB3328-396D-4E17-840D-C3783FB79F35}" type="datetime1">
              <a:rPr lang="ru-RU"/>
              <a:t>08.09.2022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3F4BA6F-D606-4318-B495-EA23E6FD2E65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2961816-0CE8-4C17-AEDD-060D8D4541C2}" type="datetime1">
              <a:rPr lang="ru-RU"/>
              <a:t>08.09.2022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3F4BA6F-D606-4318-B495-EA23E6FD2E65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7B66C31-1197-48A0-A004-AA33D94D01C7}" type="datetime1">
              <a:rPr lang="ru-RU"/>
              <a:t>08.09.2022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3F4BA6F-D606-4318-B495-EA23E6FD2E65}" type="slidenum">
              <a:rPr lang="ru-RU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4.jpg"/><Relationship Id="rId4" Type="http://schemas.openxmlformats.org/officeDocument/2006/relationships/image" Target="../media/image7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png"/><Relationship Id="rId5" Type="http://schemas.openxmlformats.org/officeDocument/2006/relationships/image" Target="../media/image77.png"/><Relationship Id="rId4" Type="http://schemas.openxmlformats.org/officeDocument/2006/relationships/image" Target="../media/image7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7" Type="http://schemas.openxmlformats.org/officeDocument/2006/relationships/image" Target="../media/image8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.xml"/><Relationship Id="rId5" Type="http://schemas.openxmlformats.org/officeDocument/2006/relationships/image" Target="../media/image79.jpeg"/><Relationship Id="rId4" Type="http://schemas.openxmlformats.org/officeDocument/2006/relationships/image" Target="../media/image7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82.png"/><Relationship Id="rId7" Type="http://schemas.openxmlformats.org/officeDocument/2006/relationships/image" Target="../media/image86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Relationship Id="rId9" Type="http://schemas.openxmlformats.org/officeDocument/2006/relationships/image" Target="../media/image8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3" Type="http://schemas.openxmlformats.org/officeDocument/2006/relationships/image" Target="../media/image66.png"/><Relationship Id="rId7" Type="http://schemas.openxmlformats.org/officeDocument/2006/relationships/image" Target="../media/image9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4" Type="http://schemas.openxmlformats.org/officeDocument/2006/relationships/image" Target="../media/image89.png"/><Relationship Id="rId9" Type="http://schemas.openxmlformats.org/officeDocument/2006/relationships/image" Target="../media/image9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jpg"/><Relationship Id="rId3" Type="http://schemas.openxmlformats.org/officeDocument/2006/relationships/image" Target="../media/image14.png"/><Relationship Id="rId7" Type="http://schemas.openxmlformats.org/officeDocument/2006/relationships/image" Target="../media/image9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7.png"/><Relationship Id="rId5" Type="http://schemas.openxmlformats.org/officeDocument/2006/relationships/image" Target="../media/image96.png"/><Relationship Id="rId4" Type="http://schemas.openxmlformats.org/officeDocument/2006/relationships/image" Target="../media/image9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18.jp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18" Type="http://schemas.openxmlformats.org/officeDocument/2006/relationships/image" Target="../media/image3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17" Type="http://schemas.openxmlformats.org/officeDocument/2006/relationships/image" Target="../media/image35.png"/><Relationship Id="rId2" Type="http://schemas.openxmlformats.org/officeDocument/2006/relationships/image" Target="../media/image14.png"/><Relationship Id="rId16" Type="http://schemas.openxmlformats.org/officeDocument/2006/relationships/image" Target="../media/image34.png"/><Relationship Id="rId20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11" Type="http://schemas.openxmlformats.org/officeDocument/2006/relationships/image" Target="../media/image29.jpg"/><Relationship Id="rId5" Type="http://schemas.openxmlformats.org/officeDocument/2006/relationships/image" Target="../media/image23.png"/><Relationship Id="rId15" Type="http://schemas.openxmlformats.org/officeDocument/2006/relationships/image" Target="../media/image33.png"/><Relationship Id="rId10" Type="http://schemas.openxmlformats.org/officeDocument/2006/relationships/image" Target="../media/image28.png"/><Relationship Id="rId19" Type="http://schemas.openxmlformats.org/officeDocument/2006/relationships/image" Target="../media/image37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image" Target="../media/image32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png"/><Relationship Id="rId18" Type="http://schemas.openxmlformats.org/officeDocument/2006/relationships/image" Target="../media/image54.svg"/><Relationship Id="rId3" Type="http://schemas.openxmlformats.org/officeDocument/2006/relationships/image" Target="../media/image39.png"/><Relationship Id="rId21" Type="http://schemas.openxmlformats.org/officeDocument/2006/relationships/image" Target="../media/image57.png"/><Relationship Id="rId7" Type="http://schemas.openxmlformats.org/officeDocument/2006/relationships/image" Target="../media/image43.png"/><Relationship Id="rId12" Type="http://schemas.openxmlformats.org/officeDocument/2006/relationships/image" Target="../media/image48.svg"/><Relationship Id="rId17" Type="http://schemas.openxmlformats.org/officeDocument/2006/relationships/image" Target="../media/image53.png"/><Relationship Id="rId2" Type="http://schemas.openxmlformats.org/officeDocument/2006/relationships/image" Target="../media/image14.png"/><Relationship Id="rId16" Type="http://schemas.openxmlformats.org/officeDocument/2006/relationships/image" Target="../media/image52.svg"/><Relationship Id="rId20" Type="http://schemas.openxmlformats.org/officeDocument/2006/relationships/image" Target="../media/image56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5" Type="http://schemas.openxmlformats.org/officeDocument/2006/relationships/image" Target="../media/image51.png"/><Relationship Id="rId10" Type="http://schemas.openxmlformats.org/officeDocument/2006/relationships/image" Target="../media/image46.svg"/><Relationship Id="rId19" Type="http://schemas.openxmlformats.org/officeDocument/2006/relationships/image" Target="../media/image55.png"/><Relationship Id="rId4" Type="http://schemas.openxmlformats.org/officeDocument/2006/relationships/image" Target="../media/image40.svg"/><Relationship Id="rId9" Type="http://schemas.openxmlformats.org/officeDocument/2006/relationships/image" Target="../media/image45.png"/><Relationship Id="rId14" Type="http://schemas.openxmlformats.org/officeDocument/2006/relationships/image" Target="../media/image50.svg"/><Relationship Id="rId22" Type="http://schemas.openxmlformats.org/officeDocument/2006/relationships/image" Target="../media/image5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11" Type="http://schemas.openxmlformats.org/officeDocument/2006/relationships/image" Target="../media/image67.png"/><Relationship Id="rId5" Type="http://schemas.openxmlformats.org/officeDocument/2006/relationships/image" Target="../media/image61.png"/><Relationship Id="rId10" Type="http://schemas.openxmlformats.org/officeDocument/2006/relationships/image" Target="../media/image66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png"/><Relationship Id="rId5" Type="http://schemas.openxmlformats.org/officeDocument/2006/relationships/image" Target="../media/image70.jpg"/><Relationship Id="rId4" Type="http://schemas.openxmlformats.org/officeDocument/2006/relationships/image" Target="../media/image6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51000">
              <a:srgbClr val="0070C0"/>
            </a:gs>
            <a:gs pos="100000">
              <a:srgbClr val="7030A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6" name="Трапеция 35"/>
          <p:cNvSpPr/>
          <p:nvPr/>
        </p:nvSpPr>
        <p:spPr bwMode="auto">
          <a:xfrm>
            <a:off x="6896100" y="0"/>
            <a:ext cx="7239127" cy="6858000"/>
          </a:xfrm>
          <a:prstGeom prst="trapezoid">
            <a:avLst>
              <a:gd name="adj" fmla="val 26667"/>
            </a:avLst>
          </a:prstGeom>
          <a:solidFill>
            <a:srgbClr val="C431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" name="Трапеция 25"/>
          <p:cNvSpPr/>
          <p:nvPr/>
        </p:nvSpPr>
        <p:spPr bwMode="auto">
          <a:xfrm>
            <a:off x="7162479" y="14902"/>
            <a:ext cx="7025767" cy="6858000"/>
          </a:xfrm>
          <a:prstGeom prst="trapezoid">
            <a:avLst>
              <a:gd name="adj" fmla="val 26667"/>
            </a:avLst>
          </a:prstGeom>
          <a:gradFill>
            <a:gsLst>
              <a:gs pos="50000">
                <a:srgbClr val="2C3E50"/>
              </a:gs>
              <a:gs pos="86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7" name="Трапеция 26"/>
          <p:cNvSpPr/>
          <p:nvPr/>
        </p:nvSpPr>
        <p:spPr bwMode="auto">
          <a:xfrm>
            <a:off x="7193152" y="-2521"/>
            <a:ext cx="6942075" cy="6845282"/>
          </a:xfrm>
          <a:prstGeom prst="trapezoid">
            <a:avLst>
              <a:gd name="adj" fmla="val 26667"/>
            </a:avLst>
          </a:prstGeom>
          <a:blipFill>
            <a:blip r:embed="rId2">
              <a:alphaModFix amt="16000"/>
            </a:blip>
            <a:srcRect b="10908"/>
            <a:stretch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3"/>
          <a:srcRect l="23375" t="35888" r="61287" b="51018"/>
          <a:stretch/>
        </p:blipFill>
        <p:spPr bwMode="auto">
          <a:xfrm>
            <a:off x="-163559" y="107771"/>
            <a:ext cx="7746914" cy="6613726"/>
          </a:xfrm>
          <a:prstGeom prst="rect">
            <a:avLst/>
          </a:prstGeom>
        </p:spPr>
      </p:pic>
      <p:grpSp>
        <p:nvGrpSpPr>
          <p:cNvPr id="24" name="Группа 23"/>
          <p:cNvGrpSpPr/>
          <p:nvPr/>
        </p:nvGrpSpPr>
        <p:grpSpPr bwMode="auto">
          <a:xfrm>
            <a:off x="828203" y="1477000"/>
            <a:ext cx="10840398" cy="1817280"/>
            <a:chOff x="2254755" y="1477000"/>
            <a:chExt cx="9822216" cy="1583532"/>
          </a:xfrm>
        </p:grpSpPr>
        <p:sp>
          <p:nvSpPr>
            <p:cNvPr id="20" name="Параллелограмм 19"/>
            <p:cNvSpPr/>
            <p:nvPr/>
          </p:nvSpPr>
          <p:spPr bwMode="auto">
            <a:xfrm>
              <a:off x="2254755" y="1477001"/>
              <a:ext cx="2336840" cy="1583531"/>
            </a:xfrm>
            <a:prstGeom prst="parallelogram">
              <a:avLst>
                <a:gd name="adj" fmla="val 26802"/>
              </a:avLst>
            </a:prstGeom>
            <a:blipFill>
              <a:blip r:embed="rId4"/>
              <a:stretch/>
            </a:blip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1" name="Параллелограмм 20"/>
            <p:cNvSpPr/>
            <p:nvPr/>
          </p:nvSpPr>
          <p:spPr bwMode="auto">
            <a:xfrm>
              <a:off x="4749880" y="1477001"/>
              <a:ext cx="2336840" cy="1583531"/>
            </a:xfrm>
            <a:prstGeom prst="parallelogram">
              <a:avLst>
                <a:gd name="adj" fmla="val 26802"/>
              </a:avLst>
            </a:prstGeom>
            <a:blipFill>
              <a:blip r:embed="rId5"/>
              <a:stretch/>
            </a:blip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2" name="Параллелограмм 21"/>
            <p:cNvSpPr/>
            <p:nvPr/>
          </p:nvSpPr>
          <p:spPr bwMode="auto">
            <a:xfrm>
              <a:off x="7245006" y="1477000"/>
              <a:ext cx="2336840" cy="1583531"/>
            </a:xfrm>
            <a:prstGeom prst="parallelogram">
              <a:avLst>
                <a:gd name="adj" fmla="val 26802"/>
              </a:avLst>
            </a:prstGeom>
            <a:blipFill>
              <a:blip r:embed="rId6"/>
              <a:stretch>
                <a:fillRect/>
              </a:stretch>
            </a:blip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3" name="Параллелограмм 22"/>
            <p:cNvSpPr/>
            <p:nvPr/>
          </p:nvSpPr>
          <p:spPr bwMode="auto">
            <a:xfrm>
              <a:off x="9740131" y="1477000"/>
              <a:ext cx="2336840" cy="1583531"/>
            </a:xfrm>
            <a:prstGeom prst="parallelogram">
              <a:avLst>
                <a:gd name="adj" fmla="val 26802"/>
              </a:avLst>
            </a:prstGeom>
            <a:blipFill>
              <a:blip r:embed="rId7"/>
              <a:stretch>
                <a:fillRect/>
              </a:stretch>
            </a:blip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25" name="Прямоугольник 24"/>
          <p:cNvSpPr/>
          <p:nvPr/>
        </p:nvSpPr>
        <p:spPr bwMode="auto">
          <a:xfrm>
            <a:off x="8353928" y="5095284"/>
            <a:ext cx="32445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>
                <a:solidFill>
                  <a:schemeClr val="bg1"/>
                </a:solidFill>
                <a:latin typeface="Helvetica"/>
                <a:cs typeface="Helvetica"/>
              </a:rPr>
              <a:t>9 сентября 2022 г.</a:t>
            </a:r>
            <a:endParaRPr/>
          </a:p>
        </p:txBody>
      </p:sp>
      <p:cxnSp>
        <p:nvCxnSpPr>
          <p:cNvPr id="29" name="Прямая соединительная линия 28"/>
          <p:cNvCxnSpPr>
            <a:cxnSpLocks/>
          </p:cNvCxnSpPr>
          <p:nvPr/>
        </p:nvCxnSpPr>
        <p:spPr bwMode="auto">
          <a:xfrm>
            <a:off x="8839200" y="5048250"/>
            <a:ext cx="271116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ик 30"/>
          <p:cNvSpPr/>
          <p:nvPr/>
        </p:nvSpPr>
        <p:spPr bwMode="auto">
          <a:xfrm>
            <a:off x="7822152" y="3812318"/>
            <a:ext cx="384644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>
                <a:solidFill>
                  <a:schemeClr val="bg1"/>
                </a:solidFill>
                <a:latin typeface="Helvetica"/>
                <a:cs typeface="Helvetica"/>
              </a:rPr>
              <a:t>ЭКС МА </a:t>
            </a:r>
            <a:br>
              <a:rPr lang="ru-RU">
                <a:solidFill>
                  <a:schemeClr val="bg1"/>
                </a:solidFill>
                <a:latin typeface="Helvetica"/>
                <a:cs typeface="Helvetica"/>
              </a:rPr>
            </a:br>
            <a:r>
              <a:rPr lang="ru-RU">
                <a:solidFill>
                  <a:schemeClr val="bg1"/>
                </a:solidFill>
                <a:latin typeface="Helvetica"/>
                <a:cs typeface="Helvetica"/>
              </a:rPr>
              <a:t>«Сибирское соглашение»</a:t>
            </a:r>
            <a:br>
              <a:rPr lang="ru-RU">
                <a:solidFill>
                  <a:schemeClr val="bg1"/>
                </a:solidFill>
                <a:latin typeface="Helvetica"/>
                <a:cs typeface="Helvetica"/>
              </a:rPr>
            </a:br>
            <a:r>
              <a:rPr lang="ru-RU">
                <a:solidFill>
                  <a:schemeClr val="bg1"/>
                </a:solidFill>
                <a:latin typeface="Helvetica"/>
                <a:cs typeface="Helvetica"/>
              </a:rPr>
              <a:t>в рамках Сибирского строительного форума </a:t>
            </a:r>
            <a:endParaRPr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8"/>
          <a:srcRect l="15927" t="32485" r="4545" b="40842"/>
          <a:stretch/>
        </p:blipFill>
        <p:spPr bwMode="auto">
          <a:xfrm>
            <a:off x="9089522" y="256456"/>
            <a:ext cx="2752029" cy="92302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 bwMode="auto">
          <a:xfrm>
            <a:off x="490576" y="3709422"/>
            <a:ext cx="6622924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700" b="1" spc="-10">
                <a:solidFill>
                  <a:srgbClr val="FFFFFF"/>
                </a:solidFill>
                <a:latin typeface="Helvetica"/>
                <a:cs typeface="Helvetica"/>
              </a:rPr>
              <a:t>О перспективах использования золошлаковых материалов в строительной отрасли</a:t>
            </a:r>
            <a:endParaRPr lang="en-US" sz="2200">
              <a:solidFill>
                <a:schemeClr val="bg1"/>
              </a:solidFill>
              <a:latin typeface="Helvetica"/>
              <a:cs typeface="Helvetica"/>
            </a:endParaRPr>
          </a:p>
        </p:txBody>
      </p:sp>
      <p:cxnSp>
        <p:nvCxnSpPr>
          <p:cNvPr id="28" name="Прямая соединительная линия 27"/>
          <p:cNvCxnSpPr>
            <a:cxnSpLocks/>
          </p:cNvCxnSpPr>
          <p:nvPr/>
        </p:nvCxnSpPr>
        <p:spPr bwMode="auto">
          <a:xfrm>
            <a:off x="480584" y="5048250"/>
            <a:ext cx="594684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 bwMode="auto">
          <a:xfrm>
            <a:off x="480584" y="6044480"/>
            <a:ext cx="6628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3200" b="1">
                <a:solidFill>
                  <a:schemeClr val="bg1"/>
                </a:solidFill>
                <a:latin typeface="Book Antiqua"/>
              </a:defRPr>
            </a:lvl1pPr>
          </a:lstStyle>
          <a:p>
            <a:pPr>
              <a:defRPr/>
            </a:pPr>
            <a:r>
              <a:rPr lang="ru-RU" sz="1600" b="0">
                <a:latin typeface="Helvetica"/>
                <a:cs typeface="Helvetica"/>
              </a:rPr>
              <a:t>«</a:t>
            </a:r>
            <a:r>
              <a:rPr lang="ru-RU" sz="1600" b="0" i="1">
                <a:latin typeface="Helvetica"/>
                <a:cs typeface="Helvetica"/>
              </a:rPr>
              <a:t>Судьба поставляет нам только сырой материал, и нам самим предоставляется придать ему форму</a:t>
            </a:r>
            <a:r>
              <a:rPr lang="ru-RU" sz="1600" b="0">
                <a:latin typeface="Helvetica"/>
                <a:cs typeface="Helvetica"/>
              </a:rPr>
              <a:t>»</a:t>
            </a:r>
            <a:r>
              <a:rPr lang="en-US" sz="1600" b="0">
                <a:latin typeface="Helvetica"/>
                <a:cs typeface="Helvetica"/>
              </a:rPr>
              <a:t> - </a:t>
            </a:r>
            <a:r>
              <a:rPr lang="ru-RU" sz="1600" b="0">
                <a:latin typeface="Helvetica"/>
                <a:cs typeface="Helvetica"/>
              </a:rPr>
              <a:t>Мишель де Монтень</a:t>
            </a:r>
            <a:endParaRPr/>
          </a:p>
        </p:txBody>
      </p:sp>
      <p:sp>
        <p:nvSpPr>
          <p:cNvPr id="35" name="Параллелограмм 34"/>
          <p:cNvSpPr/>
          <p:nvPr/>
        </p:nvSpPr>
        <p:spPr bwMode="auto">
          <a:xfrm>
            <a:off x="480584" y="1477000"/>
            <a:ext cx="634766" cy="1817279"/>
          </a:xfrm>
          <a:prstGeom prst="parallelogram">
            <a:avLst>
              <a:gd name="adj" fmla="val 7518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object 24"/>
          <p:cNvSpPr txBox="1"/>
          <p:nvPr/>
        </p:nvSpPr>
        <p:spPr bwMode="auto">
          <a:xfrm>
            <a:off x="8143706" y="6043249"/>
            <a:ext cx="3423749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765" algn="r">
              <a:lnSpc>
                <a:spcPct val="100000"/>
              </a:lnSpc>
              <a:spcBef>
                <a:spcPts val="100"/>
              </a:spcBef>
              <a:defRPr/>
            </a:pPr>
            <a:r>
              <a:rPr lang="ru-RU">
                <a:solidFill>
                  <a:srgbClr val="FFFFFF"/>
                </a:solidFill>
                <a:latin typeface="Helvetica"/>
                <a:cs typeface="Helvetica"/>
              </a:rPr>
              <a:t>Ирина Золотова</a:t>
            </a:r>
            <a:br>
              <a:rPr lang="ru-RU">
                <a:solidFill>
                  <a:srgbClr val="FFFFFF"/>
                </a:solidFill>
                <a:latin typeface="Helvetica"/>
                <a:cs typeface="Helvetica"/>
              </a:rPr>
            </a:br>
            <a:r>
              <a:rPr lang="ru-RU">
                <a:solidFill>
                  <a:srgbClr val="FFFFFF"/>
                </a:solidFill>
                <a:latin typeface="Helvetica"/>
                <a:cs typeface="Helvetica"/>
              </a:rPr>
              <a:t>генеральный директор АРВИС</a:t>
            </a:r>
            <a:endParaRPr>
              <a:latin typeface="Helvetica"/>
              <a:cs typeface="Helvetica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3F4BA6F-D606-4318-B495-EA23E6FD2E65}" type="slidenum">
              <a:rPr lang="ru-RU"/>
              <a:t>1</a:t>
            </a:fld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 bwMode="auto">
          <a:xfrm>
            <a:off x="5953286" y="4375224"/>
            <a:ext cx="5917562" cy="2064490"/>
          </a:xfrm>
          <a:prstGeom prst="rect">
            <a:avLst/>
          </a:prstGeom>
          <a:solidFill>
            <a:schemeClr val="accent5">
              <a:lumMod val="40000"/>
              <a:lumOff val="60000"/>
              <a:alpha val="5000"/>
            </a:schemeClr>
          </a:solidFill>
          <a:ln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2" name="Прямоугольник 41"/>
          <p:cNvSpPr/>
          <p:nvPr/>
        </p:nvSpPr>
        <p:spPr bwMode="auto">
          <a:xfrm>
            <a:off x="5955782" y="2548899"/>
            <a:ext cx="5917562" cy="1107676"/>
          </a:xfrm>
          <a:prstGeom prst="rect">
            <a:avLst/>
          </a:prstGeom>
          <a:solidFill>
            <a:srgbClr val="FD5C5F">
              <a:alpha val="5000"/>
            </a:srgbClr>
          </a:solidFill>
          <a:ln>
            <a:solidFill>
              <a:srgbClr val="FD5C5F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>
          <a:xfrm>
            <a:off x="11888798" y="6548117"/>
            <a:ext cx="338037" cy="365125"/>
          </a:xfrm>
        </p:spPr>
        <p:txBody>
          <a:bodyPr/>
          <a:lstStyle/>
          <a:p>
            <a:pPr>
              <a:defRPr/>
            </a:pPr>
            <a:fld id="{1AA79F0F-5F1F-431A-9931-50D610F81453}" type="slidenum">
              <a:rPr lang="ru-RU">
                <a:latin typeface="Helvetica"/>
                <a:cs typeface="Helvetica"/>
              </a:rPr>
              <a:t>10</a:t>
            </a:fld>
            <a:endParaRPr lang="ru-RU">
              <a:latin typeface="Helvetica"/>
              <a:cs typeface="Helvetica"/>
            </a:endParaRPr>
          </a:p>
        </p:txBody>
      </p:sp>
      <p:pic>
        <p:nvPicPr>
          <p:cNvPr id="57" name="Рисунок 56"/>
          <p:cNvPicPr>
            <a:picLocks noChangeAspect="1"/>
          </p:cNvPicPr>
          <p:nvPr/>
        </p:nvPicPr>
        <p:blipFill>
          <a:blip r:embed="rId2"/>
          <a:srcRect l="16898" t="33023" r="10897" b="40879"/>
          <a:stretch/>
        </p:blipFill>
        <p:spPr bwMode="auto">
          <a:xfrm>
            <a:off x="9971730" y="90620"/>
            <a:ext cx="1730364" cy="625420"/>
          </a:xfrm>
          <a:prstGeom prst="rect">
            <a:avLst/>
          </a:prstGeom>
        </p:spPr>
      </p:pic>
      <p:grpSp>
        <p:nvGrpSpPr>
          <p:cNvPr id="59" name="Группа 58"/>
          <p:cNvGrpSpPr/>
          <p:nvPr/>
        </p:nvGrpSpPr>
        <p:grpSpPr bwMode="auto">
          <a:xfrm>
            <a:off x="-215899" y="65418"/>
            <a:ext cx="10379138" cy="461665"/>
            <a:chOff x="54349" y="268001"/>
            <a:chExt cx="10379138" cy="461665"/>
          </a:xfrm>
          <a:solidFill>
            <a:srgbClr val="0070C0"/>
          </a:solidFill>
        </p:grpSpPr>
        <p:sp>
          <p:nvSpPr>
            <p:cNvPr id="60" name="Параллелограмм 59"/>
            <p:cNvSpPr/>
            <p:nvPr/>
          </p:nvSpPr>
          <p:spPr bwMode="auto">
            <a:xfrm>
              <a:off x="54349" y="293203"/>
              <a:ext cx="9936816" cy="422060"/>
            </a:xfrm>
            <a:prstGeom prst="parallelogram">
              <a:avLst>
                <a:gd name="adj" fmla="val 26802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>
                <a:latin typeface="Helvetica"/>
                <a:cs typeface="Helvetica"/>
              </a:endParaRPr>
            </a:p>
          </p:txBody>
        </p:sp>
        <p:sp>
          <p:nvSpPr>
            <p:cNvPr id="61" name="TextBox 60"/>
            <p:cNvSpPr txBox="1"/>
            <p:nvPr/>
          </p:nvSpPr>
          <p:spPr bwMode="auto">
            <a:xfrm>
              <a:off x="496671" y="268001"/>
              <a:ext cx="99368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ru-RU" sz="2400" b="1" dirty="0">
                  <a:solidFill>
                    <a:schemeClr val="bg1"/>
                  </a:solidFill>
                  <a:latin typeface="Helvetica"/>
                  <a:cs typeface="Helvetica"/>
                </a:rPr>
                <a:t>Строительство путепровода с использованием золошлаков</a:t>
              </a:r>
              <a:endParaRPr dirty="0"/>
            </a:p>
          </p:txBody>
        </p:sp>
      </p:grpSp>
      <p:sp>
        <p:nvSpPr>
          <p:cNvPr id="8" name="Скругленный прямоугольник 7"/>
          <p:cNvSpPr/>
          <p:nvPr/>
        </p:nvSpPr>
        <p:spPr bwMode="auto">
          <a:xfrm>
            <a:off x="199641" y="718849"/>
            <a:ext cx="5385613" cy="455044"/>
          </a:xfrm>
          <a:prstGeom prst="roundRect">
            <a:avLst>
              <a:gd name="adj" fmla="val 0"/>
            </a:avLst>
          </a:prstGeom>
          <a:gradFill>
            <a:gsLst>
              <a:gs pos="0">
                <a:srgbClr val="FD5C5F">
                  <a:alpha val="75000"/>
                </a:srgbClr>
              </a:gs>
              <a:gs pos="100000">
                <a:srgbClr val="C43185">
                  <a:alpha val="79000"/>
                </a:srgb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latin typeface="Montserrat"/>
              </a:rPr>
              <a:t>Кем реализован проект</a:t>
            </a:r>
            <a:endParaRPr lang="ru-RU" dirty="0">
              <a:solidFill>
                <a:schemeClr val="bg1"/>
              </a:solidFill>
              <a:latin typeface="Montserrat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 bwMode="auto">
          <a:xfrm>
            <a:off x="5955784" y="716040"/>
            <a:ext cx="5746309" cy="455044"/>
          </a:xfrm>
          <a:prstGeom prst="roundRect">
            <a:avLst>
              <a:gd name="adj" fmla="val 0"/>
            </a:avLst>
          </a:prstGeom>
          <a:gradFill>
            <a:gsLst>
              <a:gs pos="0">
                <a:srgbClr val="FD5C5F">
                  <a:alpha val="75000"/>
                </a:srgbClr>
              </a:gs>
              <a:gs pos="100000">
                <a:srgbClr val="C43185">
                  <a:alpha val="79000"/>
                </a:srgb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b="1">
                <a:solidFill>
                  <a:schemeClr val="bg1"/>
                </a:solidFill>
                <a:latin typeface="Montserrat"/>
              </a:rPr>
              <a:t>Результаты проекта</a:t>
            </a:r>
            <a:endParaRPr/>
          </a:p>
        </p:txBody>
      </p:sp>
      <p:sp>
        <p:nvSpPr>
          <p:cNvPr id="2" name="Прямоугольник 1"/>
          <p:cNvSpPr/>
          <p:nvPr/>
        </p:nvSpPr>
        <p:spPr bwMode="auto">
          <a:xfrm>
            <a:off x="1815373" y="1257581"/>
            <a:ext cx="3728545" cy="1246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500" spc="-15" dirty="0">
                <a:solidFill>
                  <a:schemeClr val="tx2"/>
                </a:solidFill>
                <a:latin typeface="Arial"/>
                <a:ea typeface="Arial"/>
                <a:cs typeface="Arial"/>
              </a:rPr>
              <a:t>Основные направления деятельности ОАО «Стройтрансгаз» связаны с реализацией проектов </a:t>
            </a:r>
            <a:r>
              <a:rPr lang="ru-RU" sz="1500" b="1" spc="-15" dirty="0">
                <a:solidFill>
                  <a:schemeClr val="tx2"/>
                </a:solidFill>
                <a:latin typeface="Arial"/>
                <a:ea typeface="Arial"/>
                <a:cs typeface="Arial"/>
              </a:rPr>
              <a:t>в сфере дорожного строительства </a:t>
            </a:r>
            <a:r>
              <a:rPr lang="ru-RU" sz="1500" spc="-15" dirty="0">
                <a:solidFill>
                  <a:schemeClr val="tx2"/>
                </a:solidFill>
                <a:latin typeface="Arial"/>
                <a:ea typeface="Arial"/>
                <a:cs typeface="Arial"/>
              </a:rPr>
              <a:t>и промышленной экологии.</a:t>
            </a:r>
            <a:endParaRPr dirty="0"/>
          </a:p>
        </p:txBody>
      </p:sp>
      <p:sp>
        <p:nvSpPr>
          <p:cNvPr id="12" name="Скругленный прямоугольник 11"/>
          <p:cNvSpPr/>
          <p:nvPr/>
        </p:nvSpPr>
        <p:spPr bwMode="auto">
          <a:xfrm>
            <a:off x="226422" y="2612277"/>
            <a:ext cx="5385613" cy="455044"/>
          </a:xfrm>
          <a:prstGeom prst="roundRect">
            <a:avLst>
              <a:gd name="adj" fmla="val 0"/>
            </a:avLst>
          </a:prstGeom>
          <a:gradFill>
            <a:gsLst>
              <a:gs pos="0">
                <a:srgbClr val="FD5C5F">
                  <a:alpha val="75000"/>
                </a:srgbClr>
              </a:gs>
              <a:gs pos="100000">
                <a:srgbClr val="C43185">
                  <a:alpha val="79000"/>
                </a:srgb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b="1">
                <a:solidFill>
                  <a:schemeClr val="bg1"/>
                </a:solidFill>
                <a:latin typeface="Montserrat"/>
              </a:rPr>
              <a:t>Место реализации проекта</a:t>
            </a:r>
            <a:endParaRPr/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1035822" y="3242924"/>
            <a:ext cx="453493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600" spc="-15" dirty="0">
                <a:solidFill>
                  <a:schemeClr val="tx2"/>
                </a:solidFill>
                <a:latin typeface="Arial"/>
                <a:ea typeface="Arial"/>
                <a:cs typeface="Arial"/>
              </a:rPr>
              <a:t>Московская область, Россия</a:t>
            </a:r>
            <a:endParaRPr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481075" y="3178391"/>
            <a:ext cx="343473" cy="429342"/>
          </a:xfrm>
          <a:prstGeom prst="rect">
            <a:avLst/>
          </a:prstGeom>
        </p:spPr>
      </p:pic>
      <p:sp>
        <p:nvSpPr>
          <p:cNvPr id="15" name="Скругленный прямоугольник 14"/>
          <p:cNvSpPr/>
          <p:nvPr/>
        </p:nvSpPr>
        <p:spPr bwMode="auto">
          <a:xfrm>
            <a:off x="226422" y="3764057"/>
            <a:ext cx="5385613" cy="455044"/>
          </a:xfrm>
          <a:prstGeom prst="roundRect">
            <a:avLst>
              <a:gd name="adj" fmla="val 0"/>
            </a:avLst>
          </a:prstGeom>
          <a:gradFill>
            <a:gsLst>
              <a:gs pos="0">
                <a:srgbClr val="FD5C5F">
                  <a:alpha val="75000"/>
                </a:srgbClr>
              </a:gs>
              <a:gs pos="100000">
                <a:srgbClr val="C43185">
                  <a:alpha val="79000"/>
                </a:srgb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b="1">
                <a:solidFill>
                  <a:schemeClr val="bg1"/>
                </a:solidFill>
                <a:latin typeface="Montserrat"/>
              </a:rPr>
              <a:t>Предпосылки реализации проекта</a:t>
            </a:r>
            <a:endParaRPr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2393641" y="4303455"/>
            <a:ext cx="3233178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400" spc="-15" dirty="0">
                <a:solidFill>
                  <a:schemeClr val="tx2"/>
                </a:solidFill>
                <a:latin typeface="Arial"/>
                <a:ea typeface="Arial"/>
                <a:cs typeface="Arial"/>
              </a:rPr>
              <a:t>Переезд рядом с ж/д станцией </a:t>
            </a:r>
            <a:r>
              <a:rPr lang="ru-RU" sz="1400" spc="-15" dirty="0" err="1">
                <a:solidFill>
                  <a:schemeClr val="tx2"/>
                </a:solidFill>
                <a:latin typeface="Arial"/>
                <a:ea typeface="Arial"/>
                <a:cs typeface="Arial"/>
              </a:rPr>
              <a:t>Жилёво</a:t>
            </a:r>
            <a:r>
              <a:rPr lang="ru-RU" sz="1400" spc="-15" dirty="0">
                <a:solidFill>
                  <a:schemeClr val="tx2"/>
                </a:solidFill>
                <a:latin typeface="Arial"/>
                <a:ea typeface="Arial"/>
                <a:cs typeface="Arial"/>
              </a:rPr>
              <a:t> закрывался на 6-10 часов в сутки для пропуска поездов, что вызывало многочасовые автомобильные пробки.</a:t>
            </a:r>
            <a:endParaRPr dirty="0"/>
          </a:p>
          <a:p>
            <a:pPr algn="just">
              <a:defRPr/>
            </a:pPr>
            <a:endParaRPr lang="ru-RU" sz="1400" b="1" spc="-15" dirty="0">
              <a:solidFill>
                <a:schemeClr val="tx2"/>
              </a:solidFill>
              <a:latin typeface="Arial"/>
              <a:ea typeface="Arial"/>
              <a:cs typeface="Arial"/>
            </a:endParaRPr>
          </a:p>
          <a:p>
            <a:pPr algn="just">
              <a:defRPr/>
            </a:pPr>
            <a:r>
              <a:rPr lang="ru-RU" sz="1400" spc="-15" dirty="0">
                <a:solidFill>
                  <a:schemeClr val="tx2"/>
                </a:solidFill>
                <a:latin typeface="Arial"/>
                <a:ea typeface="Arial"/>
                <a:cs typeface="Arial"/>
              </a:rPr>
              <a:t>Для строительства дороги было решено использовать </a:t>
            </a:r>
            <a:r>
              <a:rPr lang="ru-RU" sz="1400" b="1" spc="-15" dirty="0">
                <a:solidFill>
                  <a:schemeClr val="tx2"/>
                </a:solidFill>
                <a:latin typeface="Arial"/>
                <a:ea typeface="Arial"/>
                <a:cs typeface="Arial"/>
              </a:rPr>
              <a:t>ЗШО Каширской ГРЭС</a:t>
            </a:r>
            <a:r>
              <a:rPr lang="ru-RU" sz="1400" spc="-15" dirty="0">
                <a:solidFill>
                  <a:schemeClr val="tx2"/>
                </a:solidFill>
                <a:latin typeface="Arial"/>
                <a:ea typeface="Arial"/>
                <a:cs typeface="Arial"/>
              </a:rPr>
              <a:t> в связи с близким расположением </a:t>
            </a:r>
            <a:r>
              <a:rPr lang="ru-RU" sz="1400" b="1" spc="-15" dirty="0">
                <a:solidFill>
                  <a:schemeClr val="tx2"/>
                </a:solidFill>
                <a:latin typeface="Arial"/>
                <a:ea typeface="Arial"/>
                <a:cs typeface="Arial"/>
              </a:rPr>
              <a:t>к объекту дорожного строительства.</a:t>
            </a:r>
            <a:endParaRPr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471252" y="1386185"/>
            <a:ext cx="989285" cy="98928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rcRect l="26950" r="7793"/>
          <a:stretch/>
        </p:blipFill>
        <p:spPr bwMode="auto">
          <a:xfrm>
            <a:off x="300313" y="4408300"/>
            <a:ext cx="1981069" cy="2243347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 bwMode="auto">
          <a:xfrm>
            <a:off x="5973712" y="2611148"/>
            <a:ext cx="5838267" cy="10310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/>
              <a:buChar char="•"/>
              <a:defRPr/>
            </a:pPr>
            <a:r>
              <a:rPr lang="ru-RU" sz="1600" b="1" spc="-15">
                <a:solidFill>
                  <a:schemeClr val="tx2"/>
                </a:solidFill>
                <a:latin typeface="Arial"/>
                <a:ea typeface="Arial"/>
                <a:cs typeface="Arial"/>
              </a:rPr>
              <a:t>Срок реализации проекта: 2014 - 2016 гг.</a:t>
            </a:r>
            <a:endParaRPr/>
          </a:p>
          <a:p>
            <a:pPr marL="285750" indent="-285750" algn="just">
              <a:buFont typeface="Arial"/>
              <a:buChar char="•"/>
              <a:defRPr/>
            </a:pPr>
            <a:r>
              <a:rPr lang="ru-RU" sz="1600" b="1" spc="-15">
                <a:solidFill>
                  <a:schemeClr val="tx2"/>
                </a:solidFill>
                <a:latin typeface="Arial"/>
                <a:ea typeface="Arial"/>
                <a:cs typeface="Arial"/>
              </a:rPr>
              <a:t>Шестиполосное дорожное полотно длиной 105,7 м</a:t>
            </a:r>
            <a:endParaRPr/>
          </a:p>
          <a:p>
            <a:pPr marL="285750" indent="-285750" algn="just">
              <a:buFont typeface="Arial"/>
              <a:buChar char="•"/>
              <a:defRPr/>
            </a:pPr>
            <a:r>
              <a:rPr lang="ru-RU" sz="1600" b="1" spc="-15">
                <a:solidFill>
                  <a:schemeClr val="tx2"/>
                </a:solidFill>
                <a:latin typeface="Arial"/>
                <a:ea typeface="Arial"/>
                <a:cs typeface="Arial"/>
              </a:rPr>
              <a:t>Общая протяженность строительства - 3-4 км </a:t>
            </a:r>
            <a:br>
              <a:rPr lang="ru-RU" sz="1600" b="1" spc="-15">
                <a:solidFill>
                  <a:schemeClr val="tx2"/>
                </a:solidFill>
                <a:latin typeface="Arial"/>
                <a:ea typeface="Arial"/>
                <a:cs typeface="Arial"/>
              </a:rPr>
            </a:br>
            <a:r>
              <a:rPr lang="ru-RU" sz="1300" i="1" spc="-15">
                <a:solidFill>
                  <a:schemeClr val="tx2"/>
                </a:solidFill>
                <a:latin typeface="Arial"/>
                <a:ea typeface="Arial"/>
                <a:cs typeface="Arial"/>
              </a:rPr>
              <a:t>(с учетом съездов и участков главного хода автомобильной дороги)</a:t>
            </a:r>
            <a:endParaRPr/>
          </a:p>
        </p:txBody>
      </p:sp>
      <p:grpSp>
        <p:nvGrpSpPr>
          <p:cNvPr id="16" name="Группа 15"/>
          <p:cNvGrpSpPr/>
          <p:nvPr/>
        </p:nvGrpSpPr>
        <p:grpSpPr bwMode="auto">
          <a:xfrm>
            <a:off x="6405547" y="1265135"/>
            <a:ext cx="716058" cy="691311"/>
            <a:chOff x="6332217" y="1327687"/>
            <a:chExt cx="879817" cy="826009"/>
          </a:xfrm>
        </p:grpSpPr>
        <p:sp>
          <p:nvSpPr>
            <p:cNvPr id="3" name="Капля 2"/>
            <p:cNvSpPr/>
            <p:nvPr/>
          </p:nvSpPr>
          <p:spPr bwMode="auto">
            <a:xfrm>
              <a:off x="6332219" y="1759199"/>
              <a:ext cx="431357" cy="394497"/>
            </a:xfrm>
            <a:prstGeom prst="teardrop">
              <a:avLst>
                <a:gd name="adj" fmla="val 100000"/>
              </a:avLst>
            </a:prstGeom>
            <a:noFill/>
            <a:ln w="57150">
              <a:solidFill>
                <a:srgbClr val="C4318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0" name="Капля 9"/>
            <p:cNvSpPr/>
            <p:nvPr/>
          </p:nvSpPr>
          <p:spPr bwMode="auto">
            <a:xfrm rot="5400000">
              <a:off x="6352862" y="1307042"/>
              <a:ext cx="394497" cy="435787"/>
            </a:xfrm>
            <a:prstGeom prst="teardrop">
              <a:avLst>
                <a:gd name="adj" fmla="val 100000"/>
              </a:avLst>
            </a:prstGeom>
            <a:noFill/>
            <a:ln w="57150">
              <a:solidFill>
                <a:srgbClr val="C4318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3" name="Капля 12"/>
            <p:cNvSpPr/>
            <p:nvPr/>
          </p:nvSpPr>
          <p:spPr bwMode="auto">
            <a:xfrm rot="10800000">
              <a:off x="6773304" y="1336466"/>
              <a:ext cx="431357" cy="394497"/>
            </a:xfrm>
            <a:prstGeom prst="teardrop">
              <a:avLst>
                <a:gd name="adj" fmla="val 100000"/>
              </a:avLst>
            </a:prstGeom>
            <a:noFill/>
            <a:ln w="57150">
              <a:solidFill>
                <a:srgbClr val="C4318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4" name="Капля 13"/>
            <p:cNvSpPr/>
            <p:nvPr/>
          </p:nvSpPr>
          <p:spPr bwMode="auto">
            <a:xfrm rot="16199999">
              <a:off x="6796892" y="1727532"/>
              <a:ext cx="394497" cy="435787"/>
            </a:xfrm>
            <a:prstGeom prst="teardrop">
              <a:avLst>
                <a:gd name="adj" fmla="val 100000"/>
              </a:avLst>
            </a:prstGeom>
            <a:noFill/>
            <a:ln w="57150">
              <a:solidFill>
                <a:srgbClr val="C4318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21" name="TextBox 20"/>
          <p:cNvSpPr txBox="1"/>
          <p:nvPr/>
        </p:nvSpPr>
        <p:spPr bwMode="auto">
          <a:xfrm>
            <a:off x="5822506" y="1956660"/>
            <a:ext cx="18821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spc="-15">
                <a:solidFill>
                  <a:srgbClr val="C43185"/>
                </a:solidFill>
                <a:latin typeface="Arial"/>
                <a:ea typeface="Arial"/>
                <a:cs typeface="Arial"/>
              </a:rPr>
              <a:t>транспортная развязка </a:t>
            </a:r>
            <a:endParaRPr lang="ru-RU" sz="1400">
              <a:solidFill>
                <a:srgbClr val="C43185"/>
              </a:solidFill>
            </a:endParaRPr>
          </a:p>
        </p:txBody>
      </p:sp>
      <p:sp>
        <p:nvSpPr>
          <p:cNvPr id="22" name="TextBox 21"/>
          <p:cNvSpPr txBox="1"/>
          <p:nvPr/>
        </p:nvSpPr>
        <p:spPr bwMode="auto">
          <a:xfrm>
            <a:off x="7655395" y="1959314"/>
            <a:ext cx="18821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spc="-15">
                <a:solidFill>
                  <a:srgbClr val="C43185"/>
                </a:solidFill>
                <a:latin typeface="Arial"/>
                <a:ea typeface="Arial"/>
                <a:cs typeface="Arial"/>
              </a:rPr>
              <a:t>Надземный путепровод</a:t>
            </a:r>
            <a:endParaRPr lang="ru-RU" sz="1400">
              <a:solidFill>
                <a:srgbClr val="C43185"/>
              </a:solidFill>
            </a:endParaRPr>
          </a:p>
        </p:txBody>
      </p:sp>
      <p:sp>
        <p:nvSpPr>
          <p:cNvPr id="25" name="TextBox 24"/>
          <p:cNvSpPr txBox="1"/>
          <p:nvPr/>
        </p:nvSpPr>
        <p:spPr bwMode="auto">
          <a:xfrm>
            <a:off x="9524238" y="1297630"/>
            <a:ext cx="2311077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spc="-15">
                <a:solidFill>
                  <a:srgbClr val="C43185"/>
                </a:solidFill>
                <a:latin typeface="Arial"/>
                <a:ea typeface="Arial"/>
                <a:cs typeface="Arial"/>
              </a:rPr>
              <a:t>87-й километр железнодорожного перегона Михнево-Жилёво в подмосковном </a:t>
            </a:r>
            <a:r>
              <a:rPr lang="ru-RU" sz="1400" b="1" spc="-15">
                <a:solidFill>
                  <a:srgbClr val="C43185"/>
                </a:solidFill>
                <a:latin typeface="Arial"/>
                <a:ea typeface="Arial"/>
                <a:cs typeface="Arial"/>
              </a:rPr>
              <a:t>Ступинском районе</a:t>
            </a:r>
            <a:endParaRPr lang="ru-RU" sz="1400" b="1">
              <a:solidFill>
                <a:srgbClr val="C43185"/>
              </a:solidFill>
            </a:endParaRPr>
          </a:p>
        </p:txBody>
      </p:sp>
      <p:cxnSp>
        <p:nvCxnSpPr>
          <p:cNvPr id="27" name="Прямая соединительная линия 26"/>
          <p:cNvCxnSpPr>
            <a:cxnSpLocks/>
          </p:cNvCxnSpPr>
          <p:nvPr/>
        </p:nvCxnSpPr>
        <p:spPr bwMode="auto">
          <a:xfrm>
            <a:off x="7837922" y="1396554"/>
            <a:ext cx="1515759" cy="0"/>
          </a:xfrm>
          <a:prstGeom prst="line">
            <a:avLst/>
          </a:prstGeom>
          <a:ln w="57150">
            <a:solidFill>
              <a:srgbClr val="C431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Равнобедренный треугольник 34"/>
          <p:cNvSpPr/>
          <p:nvPr/>
        </p:nvSpPr>
        <p:spPr bwMode="auto">
          <a:xfrm rot="5400000">
            <a:off x="7871166" y="1392659"/>
            <a:ext cx="376437" cy="431356"/>
          </a:xfrm>
          <a:prstGeom prst="triangle">
            <a:avLst>
              <a:gd name="adj" fmla="val 0"/>
            </a:avLst>
          </a:prstGeom>
          <a:solidFill>
            <a:srgbClr val="C43185"/>
          </a:solidFill>
          <a:ln>
            <a:solidFill>
              <a:srgbClr val="C431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6" name="Равнобедренный треугольник 35"/>
          <p:cNvSpPr/>
          <p:nvPr/>
        </p:nvSpPr>
        <p:spPr bwMode="auto">
          <a:xfrm rot="16199999">
            <a:off x="8942023" y="1401564"/>
            <a:ext cx="376437" cy="431356"/>
          </a:xfrm>
          <a:prstGeom prst="triangle">
            <a:avLst>
              <a:gd name="adj" fmla="val 100000"/>
            </a:avLst>
          </a:prstGeom>
          <a:solidFill>
            <a:srgbClr val="C43185"/>
          </a:solidFill>
          <a:ln>
            <a:solidFill>
              <a:srgbClr val="C431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7" name="Параллелограмм 36"/>
          <p:cNvSpPr/>
          <p:nvPr/>
        </p:nvSpPr>
        <p:spPr bwMode="auto">
          <a:xfrm>
            <a:off x="8065473" y="1414905"/>
            <a:ext cx="532108" cy="394497"/>
          </a:xfrm>
          <a:prstGeom prst="parallelogram">
            <a:avLst>
              <a:gd name="adj" fmla="val 99645"/>
            </a:avLst>
          </a:prstGeom>
          <a:solidFill>
            <a:schemeClr val="bg1"/>
          </a:solidFill>
          <a:ln>
            <a:solidFill>
              <a:srgbClr val="C431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9" name="Параллелограмм 38"/>
          <p:cNvSpPr/>
          <p:nvPr/>
        </p:nvSpPr>
        <p:spPr bwMode="auto">
          <a:xfrm>
            <a:off x="8385010" y="1424790"/>
            <a:ext cx="532108" cy="394497"/>
          </a:xfrm>
          <a:prstGeom prst="parallelogram">
            <a:avLst>
              <a:gd name="adj" fmla="val 99645"/>
            </a:avLst>
          </a:prstGeom>
          <a:solidFill>
            <a:schemeClr val="bg1"/>
          </a:solidFill>
          <a:ln>
            <a:solidFill>
              <a:srgbClr val="C431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0" name="Параллелограмм 39"/>
          <p:cNvSpPr/>
          <p:nvPr/>
        </p:nvSpPr>
        <p:spPr bwMode="auto">
          <a:xfrm>
            <a:off x="8476329" y="1677603"/>
            <a:ext cx="128435" cy="106835"/>
          </a:xfrm>
          <a:prstGeom prst="parallelogram">
            <a:avLst>
              <a:gd name="adj" fmla="val 99645"/>
            </a:avLst>
          </a:prstGeom>
          <a:solidFill>
            <a:srgbClr val="C43185"/>
          </a:solidFill>
          <a:ln>
            <a:solidFill>
              <a:srgbClr val="C431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1" name="Параллелограмм 40"/>
          <p:cNvSpPr/>
          <p:nvPr/>
        </p:nvSpPr>
        <p:spPr bwMode="auto">
          <a:xfrm>
            <a:off x="8662819" y="1493049"/>
            <a:ext cx="128435" cy="106835"/>
          </a:xfrm>
          <a:prstGeom prst="parallelogram">
            <a:avLst>
              <a:gd name="adj" fmla="val 99645"/>
            </a:avLst>
          </a:prstGeom>
          <a:solidFill>
            <a:srgbClr val="C43185"/>
          </a:solidFill>
          <a:ln>
            <a:solidFill>
              <a:srgbClr val="C431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3" name="Параллелограмм 42"/>
          <p:cNvSpPr/>
          <p:nvPr/>
        </p:nvSpPr>
        <p:spPr bwMode="auto">
          <a:xfrm>
            <a:off x="8330507" y="1493048"/>
            <a:ext cx="128435" cy="106835"/>
          </a:xfrm>
          <a:prstGeom prst="parallelogram">
            <a:avLst>
              <a:gd name="adj" fmla="val 99645"/>
            </a:avLst>
          </a:prstGeom>
          <a:solidFill>
            <a:srgbClr val="C43185"/>
          </a:solidFill>
          <a:ln>
            <a:solidFill>
              <a:srgbClr val="C431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4" name="Параллелограмм 43"/>
          <p:cNvSpPr/>
          <p:nvPr/>
        </p:nvSpPr>
        <p:spPr bwMode="auto">
          <a:xfrm>
            <a:off x="8153168" y="1671932"/>
            <a:ext cx="128435" cy="106835"/>
          </a:xfrm>
          <a:prstGeom prst="parallelogram">
            <a:avLst>
              <a:gd name="adj" fmla="val 99645"/>
            </a:avLst>
          </a:prstGeom>
          <a:solidFill>
            <a:srgbClr val="C43185"/>
          </a:solidFill>
          <a:ln>
            <a:solidFill>
              <a:srgbClr val="C431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Скругленный прямоугольник 14"/>
          <p:cNvSpPr/>
          <p:nvPr/>
        </p:nvSpPr>
        <p:spPr bwMode="auto">
          <a:xfrm>
            <a:off x="5958256" y="3764057"/>
            <a:ext cx="5915087" cy="455044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b="1">
                <a:solidFill>
                  <a:schemeClr val="bg1"/>
                </a:solidFill>
                <a:latin typeface="Montserrat"/>
              </a:rPr>
              <a:t>Возможности тиражирования в Сибири</a:t>
            </a:r>
            <a:endParaRPr/>
          </a:p>
        </p:txBody>
      </p:sp>
      <p:sp>
        <p:nvSpPr>
          <p:cNvPr id="26" name="TextBox 25"/>
          <p:cNvSpPr txBox="1"/>
          <p:nvPr/>
        </p:nvSpPr>
        <p:spPr bwMode="auto">
          <a:xfrm>
            <a:off x="5973712" y="4725144"/>
            <a:ext cx="591508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  <a:defRPr/>
            </a:pPr>
            <a:r>
              <a:rPr lang="ru-RU" sz="2000" spc="-15" dirty="0">
                <a:solidFill>
                  <a:schemeClr val="tx2"/>
                </a:solidFill>
                <a:latin typeface="Arial"/>
                <a:ea typeface="Arial"/>
                <a:cs typeface="Arial"/>
              </a:rPr>
              <a:t>Северо-западный обход г. Кемерово</a:t>
            </a:r>
            <a:endParaRPr dirty="0"/>
          </a:p>
          <a:p>
            <a:pPr marL="285750" indent="-285750">
              <a:buFont typeface="Arial"/>
              <a:buChar char="•"/>
              <a:defRPr/>
            </a:pPr>
            <a:r>
              <a:rPr lang="ru-RU" sz="2000" spc="-15" dirty="0">
                <a:solidFill>
                  <a:schemeClr val="tx2"/>
                </a:solidFill>
                <a:latin typeface="Arial"/>
                <a:ea typeface="Arial"/>
                <a:cs typeface="Arial"/>
              </a:rPr>
              <a:t>Северный обход г. Омска</a:t>
            </a:r>
            <a:endParaRPr dirty="0"/>
          </a:p>
          <a:p>
            <a:pPr marL="285750" indent="-285750">
              <a:buFont typeface="Arial"/>
              <a:buChar char="•"/>
              <a:defRPr/>
            </a:pPr>
            <a:r>
              <a:rPr lang="ru-RU" sz="2000" spc="-15" dirty="0">
                <a:solidFill>
                  <a:schemeClr val="tx2"/>
                </a:solidFill>
                <a:latin typeface="Arial"/>
                <a:ea typeface="Arial"/>
                <a:cs typeface="Arial"/>
              </a:rPr>
              <a:t>Реконструкция участка «Красноярск-Элита»</a:t>
            </a:r>
            <a:endParaRPr dirty="0"/>
          </a:p>
          <a:p>
            <a:pPr marL="285750" indent="-285750">
              <a:buFont typeface="Arial"/>
              <a:buChar char="•"/>
              <a:defRPr/>
            </a:pPr>
            <a:r>
              <a:rPr lang="ru-RU" sz="2000" spc="-15" dirty="0">
                <a:solidFill>
                  <a:schemeClr val="tx2"/>
                </a:solidFill>
                <a:latin typeface="Arial"/>
                <a:ea typeface="Arial"/>
                <a:cs typeface="Arial"/>
              </a:rPr>
              <a:t>Дороги местного значения в Алтайском крае</a:t>
            </a:r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 bwMode="auto">
          <a:xfrm>
            <a:off x="5955783" y="4809377"/>
            <a:ext cx="5917562" cy="1940902"/>
          </a:xfrm>
          <a:prstGeom prst="rect">
            <a:avLst/>
          </a:prstGeom>
          <a:solidFill>
            <a:srgbClr val="C43185">
              <a:alpha val="5000"/>
            </a:srgbClr>
          </a:solidFill>
          <a:ln>
            <a:solidFill>
              <a:srgbClr val="C43185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>
          <a:xfrm>
            <a:off x="11388636" y="6548117"/>
            <a:ext cx="838200" cy="365125"/>
          </a:xfrm>
        </p:spPr>
        <p:txBody>
          <a:bodyPr/>
          <a:lstStyle/>
          <a:p>
            <a:pPr>
              <a:defRPr/>
            </a:pPr>
            <a:fld id="{1AA79F0F-5F1F-431A-9931-50D610F81453}" type="slidenum">
              <a:rPr lang="ru-RU">
                <a:latin typeface="Helvetica"/>
                <a:cs typeface="Helvetica"/>
              </a:rPr>
              <a:t>11</a:t>
            </a:fld>
            <a:endParaRPr lang="ru-RU">
              <a:latin typeface="Helvetica"/>
              <a:cs typeface="Helvetica"/>
            </a:endParaRPr>
          </a:p>
        </p:txBody>
      </p:sp>
      <p:pic>
        <p:nvPicPr>
          <p:cNvPr id="57" name="Рисунок 56"/>
          <p:cNvPicPr>
            <a:picLocks noChangeAspect="1"/>
          </p:cNvPicPr>
          <p:nvPr/>
        </p:nvPicPr>
        <p:blipFill>
          <a:blip r:embed="rId2"/>
          <a:srcRect l="16898" t="33023" r="10897" b="40879"/>
          <a:stretch/>
        </p:blipFill>
        <p:spPr bwMode="auto">
          <a:xfrm>
            <a:off x="9971730" y="90620"/>
            <a:ext cx="1730364" cy="625420"/>
          </a:xfrm>
          <a:prstGeom prst="rect">
            <a:avLst/>
          </a:prstGeom>
        </p:spPr>
      </p:pic>
      <p:grpSp>
        <p:nvGrpSpPr>
          <p:cNvPr id="59" name="Группа 58"/>
          <p:cNvGrpSpPr/>
          <p:nvPr/>
        </p:nvGrpSpPr>
        <p:grpSpPr bwMode="auto">
          <a:xfrm>
            <a:off x="-215899" y="65418"/>
            <a:ext cx="9936816" cy="461665"/>
            <a:chOff x="54349" y="268001"/>
            <a:chExt cx="9936816" cy="461665"/>
          </a:xfrm>
          <a:solidFill>
            <a:srgbClr val="0070C0"/>
          </a:solidFill>
        </p:grpSpPr>
        <p:sp>
          <p:nvSpPr>
            <p:cNvPr id="60" name="Параллелограмм 59"/>
            <p:cNvSpPr/>
            <p:nvPr/>
          </p:nvSpPr>
          <p:spPr bwMode="auto">
            <a:xfrm>
              <a:off x="54349" y="293203"/>
              <a:ext cx="9936816" cy="422060"/>
            </a:xfrm>
            <a:prstGeom prst="parallelogram">
              <a:avLst>
                <a:gd name="adj" fmla="val 26802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>
                <a:latin typeface="Helvetica"/>
                <a:cs typeface="Helvetica"/>
              </a:endParaRPr>
            </a:p>
          </p:txBody>
        </p:sp>
        <p:sp>
          <p:nvSpPr>
            <p:cNvPr id="61" name="TextBox 60"/>
            <p:cNvSpPr txBox="1"/>
            <p:nvPr/>
          </p:nvSpPr>
          <p:spPr bwMode="auto">
            <a:xfrm>
              <a:off x="496671" y="268001"/>
              <a:ext cx="93747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ru-RU" sz="2400" b="1">
                  <a:solidFill>
                    <a:schemeClr val="bg1"/>
                  </a:solidFill>
                  <a:latin typeface="Helvetica"/>
                  <a:cs typeface="Helvetica"/>
                </a:rPr>
                <a:t>Производство строительного сырья из золошлаков ТЭС</a:t>
              </a:r>
              <a:endParaRPr/>
            </a:p>
          </p:txBody>
        </p:sp>
      </p:grpSp>
      <p:sp>
        <p:nvSpPr>
          <p:cNvPr id="8" name="Скругленный прямоугольник 7"/>
          <p:cNvSpPr/>
          <p:nvPr/>
        </p:nvSpPr>
        <p:spPr bwMode="auto">
          <a:xfrm>
            <a:off x="199641" y="718849"/>
            <a:ext cx="5385613" cy="455044"/>
          </a:xfrm>
          <a:prstGeom prst="roundRect">
            <a:avLst>
              <a:gd name="adj" fmla="val 0"/>
            </a:avLst>
          </a:prstGeom>
          <a:gradFill>
            <a:gsLst>
              <a:gs pos="0">
                <a:srgbClr val="C43185">
                  <a:alpha val="89000"/>
                </a:srgbClr>
              </a:gs>
              <a:gs pos="100000">
                <a:srgbClr val="899FFF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latin typeface="Montserrat"/>
              </a:rPr>
              <a:t>Кем реализован проект</a:t>
            </a:r>
            <a:endParaRPr lang="ru-RU" dirty="0">
              <a:solidFill>
                <a:schemeClr val="bg1"/>
              </a:solidFill>
              <a:latin typeface="Montserrat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 bwMode="auto">
          <a:xfrm>
            <a:off x="5955784" y="716040"/>
            <a:ext cx="5746309" cy="455044"/>
          </a:xfrm>
          <a:prstGeom prst="roundRect">
            <a:avLst>
              <a:gd name="adj" fmla="val 0"/>
            </a:avLst>
          </a:prstGeom>
          <a:gradFill>
            <a:gsLst>
              <a:gs pos="0">
                <a:srgbClr val="C43185">
                  <a:alpha val="89000"/>
                </a:srgbClr>
              </a:gs>
              <a:gs pos="100000">
                <a:srgbClr val="899FFF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>
                <a:solidFill>
                  <a:schemeClr val="bg1"/>
                </a:solidFill>
                <a:latin typeface="Montserrat"/>
              </a:rPr>
              <a:t>Результаты проекта</a:t>
            </a:r>
          </a:p>
        </p:txBody>
      </p:sp>
      <p:sp>
        <p:nvSpPr>
          <p:cNvPr id="2" name="Прямоугольник 1"/>
          <p:cNvSpPr/>
          <p:nvPr/>
        </p:nvSpPr>
        <p:spPr bwMode="auto">
          <a:xfrm>
            <a:off x="2709929" y="1218669"/>
            <a:ext cx="2833989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400" spc="-15" dirty="0">
                <a:solidFill>
                  <a:schemeClr val="tx2"/>
                </a:solidFill>
                <a:latin typeface="Arial"/>
                <a:ea typeface="Arial"/>
                <a:cs typeface="Arial"/>
              </a:rPr>
              <a:t>C</a:t>
            </a:r>
            <a:r>
              <a:rPr lang="ru-RU" sz="1400" spc="-15" dirty="0" err="1">
                <a:solidFill>
                  <a:schemeClr val="tx2"/>
                </a:solidFill>
                <a:latin typeface="Arial"/>
                <a:ea typeface="Arial"/>
                <a:cs typeface="Arial"/>
              </a:rPr>
              <a:t>пециализированная</a:t>
            </a:r>
            <a:r>
              <a:rPr lang="ru-RU" sz="1400" spc="-15" dirty="0">
                <a:solidFill>
                  <a:schemeClr val="tx2"/>
                </a:solidFill>
                <a:latin typeface="Arial"/>
                <a:ea typeface="Arial"/>
                <a:cs typeface="Arial"/>
              </a:rPr>
              <a:t> компания </a:t>
            </a:r>
            <a:br>
              <a:rPr lang="ru-RU" sz="1400" spc="-15" dirty="0">
                <a:solidFill>
                  <a:schemeClr val="tx2"/>
                </a:solidFill>
                <a:latin typeface="Arial"/>
                <a:ea typeface="Arial"/>
                <a:cs typeface="Arial"/>
              </a:rPr>
            </a:br>
            <a:r>
              <a:rPr lang="ru-RU" sz="1400" b="1" spc="-15" dirty="0">
                <a:solidFill>
                  <a:schemeClr val="tx2"/>
                </a:solidFill>
                <a:latin typeface="Arial"/>
                <a:ea typeface="Arial"/>
                <a:cs typeface="Arial"/>
              </a:rPr>
              <a:t>по переработке золошлаков ТЭС и котельных </a:t>
            </a:r>
            <a:br>
              <a:rPr lang="ru-RU" sz="1400" b="1" spc="-15" dirty="0">
                <a:solidFill>
                  <a:schemeClr val="tx2"/>
                </a:solidFill>
                <a:latin typeface="Arial"/>
                <a:ea typeface="Arial"/>
                <a:cs typeface="Arial"/>
              </a:rPr>
            </a:br>
            <a:endParaRPr lang="ru-RU" sz="2000" b="1" spc="-15" dirty="0">
              <a:solidFill>
                <a:schemeClr val="tx2"/>
              </a:solidFill>
              <a:latin typeface="Arial"/>
              <a:ea typeface="Arial"/>
              <a:cs typeface="Arial"/>
            </a:endParaRPr>
          </a:p>
          <a:p>
            <a:pPr>
              <a:defRPr/>
            </a:pPr>
            <a:r>
              <a:rPr lang="ru-RU" b="1" spc="-15" dirty="0">
                <a:solidFill>
                  <a:schemeClr val="tx2"/>
                </a:solidFill>
                <a:latin typeface="Arial"/>
                <a:ea typeface="Arial"/>
                <a:cs typeface="Arial"/>
              </a:rPr>
              <a:t>ООО «</a:t>
            </a:r>
            <a:r>
              <a:rPr lang="ru-RU" b="1" spc="-15" dirty="0" err="1">
                <a:solidFill>
                  <a:schemeClr val="tx2"/>
                </a:solidFill>
                <a:latin typeface="Arial"/>
                <a:ea typeface="Arial"/>
                <a:cs typeface="Arial"/>
              </a:rPr>
              <a:t>Тэфра</a:t>
            </a:r>
            <a:r>
              <a:rPr lang="ru-RU" b="1" spc="-15" dirty="0">
                <a:solidFill>
                  <a:schemeClr val="tx2"/>
                </a:solidFill>
                <a:latin typeface="Arial"/>
                <a:ea typeface="Arial"/>
                <a:cs typeface="Arial"/>
              </a:rPr>
              <a:t>»</a:t>
            </a:r>
            <a:endParaRPr sz="16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226422" y="1359038"/>
            <a:ext cx="2483507" cy="966635"/>
          </a:xfrm>
          <a:prstGeom prst="rect">
            <a:avLst/>
          </a:prstGeom>
        </p:spPr>
      </p:pic>
      <p:sp>
        <p:nvSpPr>
          <p:cNvPr id="12" name="Скругленный прямоугольник 11"/>
          <p:cNvSpPr/>
          <p:nvPr/>
        </p:nvSpPr>
        <p:spPr bwMode="auto">
          <a:xfrm>
            <a:off x="226422" y="2612277"/>
            <a:ext cx="5385613" cy="455044"/>
          </a:xfrm>
          <a:prstGeom prst="roundRect">
            <a:avLst>
              <a:gd name="adj" fmla="val 0"/>
            </a:avLst>
          </a:prstGeom>
          <a:gradFill>
            <a:gsLst>
              <a:gs pos="0">
                <a:srgbClr val="C43185">
                  <a:alpha val="89000"/>
                </a:srgbClr>
              </a:gs>
              <a:gs pos="100000">
                <a:srgbClr val="899FFF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b="1">
                <a:solidFill>
                  <a:schemeClr val="bg1"/>
                </a:solidFill>
                <a:latin typeface="Montserrat"/>
              </a:rPr>
              <a:t>Место реализации проекта</a:t>
            </a:r>
            <a:endParaRPr lang="ru-RU">
              <a:solidFill>
                <a:schemeClr val="bg1"/>
              </a:solidFill>
              <a:latin typeface="Montserrat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 bwMode="auto">
          <a:xfrm>
            <a:off x="226422" y="3764057"/>
            <a:ext cx="5385613" cy="455044"/>
          </a:xfrm>
          <a:prstGeom prst="roundRect">
            <a:avLst>
              <a:gd name="adj" fmla="val 0"/>
            </a:avLst>
          </a:prstGeom>
          <a:gradFill>
            <a:gsLst>
              <a:gs pos="0">
                <a:srgbClr val="C43185">
                  <a:alpha val="89000"/>
                </a:srgbClr>
              </a:gs>
              <a:gs pos="100000">
                <a:srgbClr val="899FFF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>
                <a:solidFill>
                  <a:schemeClr val="bg1"/>
                </a:solidFill>
                <a:latin typeface="Montserrat"/>
              </a:rPr>
              <a:t>Предпосылки реализации проекта</a:t>
            </a: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2230644" y="4575832"/>
            <a:ext cx="3354610" cy="1523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500" b="1" spc="-15" dirty="0">
                <a:solidFill>
                  <a:schemeClr val="tx2"/>
                </a:solidFill>
                <a:latin typeface="Arial"/>
                <a:ea typeface="Arial"/>
                <a:cs typeface="Arial"/>
              </a:rPr>
              <a:t>Северская ТЭЦ </a:t>
            </a:r>
            <a:r>
              <a:rPr lang="ru-RU" sz="1500" spc="-15" dirty="0">
                <a:solidFill>
                  <a:schemeClr val="tx2"/>
                </a:solidFill>
                <a:latin typeface="Arial"/>
                <a:ea typeface="Arial"/>
                <a:cs typeface="Arial"/>
              </a:rPr>
              <a:t>принадлежит АО «РИР» и является одной из крупнейших в Сибири</a:t>
            </a:r>
            <a:br>
              <a:rPr lang="ru-RU" sz="1500" spc="-15" dirty="0">
                <a:solidFill>
                  <a:schemeClr val="tx2"/>
                </a:solidFill>
                <a:latin typeface="Arial"/>
                <a:ea typeface="Arial"/>
                <a:cs typeface="Arial"/>
              </a:rPr>
            </a:br>
            <a:endParaRPr lang="ru-RU" sz="1500" spc="-15" dirty="0">
              <a:solidFill>
                <a:schemeClr val="tx2"/>
              </a:solidFill>
              <a:latin typeface="Arial"/>
              <a:ea typeface="Arial"/>
              <a:cs typeface="Arial"/>
            </a:endParaRPr>
          </a:p>
          <a:p>
            <a:pPr>
              <a:defRPr/>
            </a:pPr>
            <a:r>
              <a:rPr lang="ru-RU" sz="1500" spc="-15" dirty="0">
                <a:solidFill>
                  <a:schemeClr val="tx2"/>
                </a:solidFill>
                <a:latin typeface="Arial"/>
                <a:ea typeface="Arial"/>
                <a:cs typeface="Arial"/>
              </a:rPr>
              <a:t>Образует </a:t>
            </a:r>
            <a:br>
              <a:rPr lang="en-US" sz="1500" spc="-15" dirty="0">
                <a:solidFill>
                  <a:schemeClr val="tx2"/>
                </a:solidFill>
                <a:latin typeface="Arial"/>
                <a:ea typeface="Arial"/>
                <a:cs typeface="Arial"/>
              </a:rPr>
            </a:br>
            <a:r>
              <a:rPr lang="ru-RU" b="1" spc="-15" dirty="0">
                <a:solidFill>
                  <a:schemeClr val="tx2"/>
                </a:solidFill>
                <a:latin typeface="Arial"/>
                <a:ea typeface="Arial"/>
                <a:cs typeface="Arial"/>
              </a:rPr>
              <a:t>180 000 тонн ЗШО в год</a:t>
            </a:r>
            <a:endParaRPr lang="ru-RU" sz="1500" b="1" spc="-15" dirty="0">
              <a:solidFill>
                <a:schemeClr val="tx2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rcRect l="34106" r="5069"/>
          <a:stretch/>
        </p:blipFill>
        <p:spPr bwMode="auto">
          <a:xfrm>
            <a:off x="226422" y="4417537"/>
            <a:ext cx="1832238" cy="2007427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 bwMode="auto">
          <a:xfrm>
            <a:off x="5955783" y="1257581"/>
            <a:ext cx="5746309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500" spc="-15" dirty="0">
                <a:solidFill>
                  <a:schemeClr val="tx2"/>
                </a:solidFill>
                <a:latin typeface="Arial"/>
                <a:ea typeface="Arial"/>
                <a:cs typeface="Arial"/>
              </a:rPr>
              <a:t>Производственная установка на золоотвале Северской ТЭЦ позволяет перерабатывать </a:t>
            </a:r>
            <a:r>
              <a:rPr lang="ru-RU" sz="1500" b="1" spc="-15" dirty="0">
                <a:solidFill>
                  <a:schemeClr val="tx2"/>
                </a:solidFill>
                <a:latin typeface="Arial"/>
                <a:ea typeface="Arial"/>
                <a:cs typeface="Arial"/>
              </a:rPr>
              <a:t>100% образованных ЗШО </a:t>
            </a:r>
            <a:br>
              <a:rPr lang="ru-RU" sz="1500" spc="-15" dirty="0">
                <a:solidFill>
                  <a:schemeClr val="tx2"/>
                </a:solidFill>
                <a:latin typeface="Arial"/>
                <a:ea typeface="Arial"/>
                <a:cs typeface="Arial"/>
              </a:rPr>
            </a:br>
            <a:r>
              <a:rPr lang="ru-RU" sz="1500" spc="-15" dirty="0">
                <a:solidFill>
                  <a:schemeClr val="tx2"/>
                </a:solidFill>
                <a:latin typeface="Arial"/>
                <a:ea typeface="Arial"/>
                <a:cs typeface="Arial"/>
              </a:rPr>
              <a:t>в коммерческие продукты:</a:t>
            </a:r>
            <a:endParaRPr lang="ru-RU" sz="1500" b="1" spc="-15" dirty="0">
              <a:solidFill>
                <a:schemeClr val="tx2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rcRect l="1894" t="68573" r="85332" b="1855"/>
          <a:stretch/>
        </p:blipFill>
        <p:spPr bwMode="auto">
          <a:xfrm rot="5400000">
            <a:off x="10439462" y="2081482"/>
            <a:ext cx="789843" cy="88708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/>
          <a:srcRect l="1894" t="3654" r="85332" b="67084"/>
          <a:stretch/>
        </p:blipFill>
        <p:spPr bwMode="auto">
          <a:xfrm rot="5400000">
            <a:off x="6494311" y="2084932"/>
            <a:ext cx="789843" cy="877795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/>
          <a:srcRect l="1894" t="37203" r="85332" b="35316"/>
          <a:stretch/>
        </p:blipFill>
        <p:spPr bwMode="auto">
          <a:xfrm rot="5400000">
            <a:off x="8464565" y="2111657"/>
            <a:ext cx="789843" cy="824345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 bwMode="auto">
          <a:xfrm>
            <a:off x="6040820" y="2953132"/>
            <a:ext cx="169682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spc="-15">
                <a:solidFill>
                  <a:schemeClr val="tx2"/>
                </a:solidFill>
                <a:latin typeface="Arial"/>
                <a:ea typeface="Arial"/>
                <a:cs typeface="Arial"/>
              </a:rPr>
              <a:t>Минеральный порошок</a:t>
            </a:r>
            <a:endParaRPr/>
          </a:p>
        </p:txBody>
      </p:sp>
      <p:sp>
        <p:nvSpPr>
          <p:cNvPr id="25" name="Прямоугольник 24"/>
          <p:cNvSpPr/>
          <p:nvPr/>
        </p:nvSpPr>
        <p:spPr bwMode="auto">
          <a:xfrm>
            <a:off x="7946134" y="2845410"/>
            <a:ext cx="182138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spc="-15">
                <a:solidFill>
                  <a:schemeClr val="tx2"/>
                </a:solidFill>
                <a:latin typeface="Arial"/>
                <a:ea typeface="Arial"/>
                <a:cs typeface="Arial"/>
              </a:rPr>
              <a:t>Полнотелые алюмосиликатные микросферы</a:t>
            </a:r>
            <a:endParaRPr/>
          </a:p>
        </p:txBody>
      </p:sp>
      <p:sp>
        <p:nvSpPr>
          <p:cNvPr id="26" name="Прямоугольник 25"/>
          <p:cNvSpPr/>
          <p:nvPr/>
        </p:nvSpPr>
        <p:spPr bwMode="auto">
          <a:xfrm>
            <a:off x="9793635" y="2953132"/>
            <a:ext cx="207971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spc="-15">
                <a:solidFill>
                  <a:schemeClr val="tx2"/>
                </a:solidFill>
                <a:latin typeface="Arial"/>
                <a:ea typeface="Arial"/>
                <a:cs typeface="Arial"/>
              </a:rPr>
              <a:t>Концентрат угольного недожога</a:t>
            </a:r>
            <a:endParaRPr/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5"/>
          <a:srcRect l="54869" t="3653" r="31563" b="67807"/>
          <a:stretch/>
        </p:blipFill>
        <p:spPr bwMode="auto">
          <a:xfrm rot="5400000">
            <a:off x="6458871" y="3562296"/>
            <a:ext cx="860720" cy="87840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5"/>
          <a:srcRect l="54869" t="35180" r="31563" b="36706"/>
          <a:stretch/>
        </p:blipFill>
        <p:spPr bwMode="auto">
          <a:xfrm rot="5400000">
            <a:off x="8423483" y="3548566"/>
            <a:ext cx="866686" cy="871256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5"/>
          <a:srcRect l="55354" t="66595" r="31563" b="6111"/>
          <a:stretch/>
        </p:blipFill>
        <p:spPr bwMode="auto">
          <a:xfrm rot="5400000">
            <a:off x="10408367" y="3552973"/>
            <a:ext cx="866687" cy="877212"/>
          </a:xfrm>
          <a:prstGeom prst="rect">
            <a:avLst/>
          </a:prstGeom>
        </p:spPr>
      </p:pic>
      <p:sp>
        <p:nvSpPr>
          <p:cNvPr id="30" name="Прямоугольник 29"/>
          <p:cNvSpPr/>
          <p:nvPr/>
        </p:nvSpPr>
        <p:spPr bwMode="auto">
          <a:xfrm>
            <a:off x="6040820" y="4343913"/>
            <a:ext cx="169682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spc="-15">
                <a:solidFill>
                  <a:schemeClr val="tx2"/>
                </a:solidFill>
                <a:latin typeface="Arial"/>
                <a:ea typeface="Arial"/>
                <a:cs typeface="Arial"/>
              </a:rPr>
              <a:t>Магнетит</a:t>
            </a:r>
            <a:endParaRPr/>
          </a:p>
        </p:txBody>
      </p:sp>
      <p:sp>
        <p:nvSpPr>
          <p:cNvPr id="31" name="Прямоугольник 30"/>
          <p:cNvSpPr/>
          <p:nvPr/>
        </p:nvSpPr>
        <p:spPr bwMode="auto">
          <a:xfrm>
            <a:off x="7946134" y="4345627"/>
            <a:ext cx="182138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spc="-15">
                <a:solidFill>
                  <a:schemeClr val="tx2"/>
                </a:solidFill>
                <a:latin typeface="Arial"/>
                <a:ea typeface="Arial"/>
                <a:cs typeface="Arial"/>
              </a:rPr>
              <a:t>Шлаковый песок</a:t>
            </a:r>
            <a:endParaRPr/>
          </a:p>
        </p:txBody>
      </p:sp>
      <p:sp>
        <p:nvSpPr>
          <p:cNvPr id="32" name="Прямоугольник 31"/>
          <p:cNvSpPr/>
          <p:nvPr/>
        </p:nvSpPr>
        <p:spPr bwMode="auto">
          <a:xfrm>
            <a:off x="9793635" y="4349714"/>
            <a:ext cx="207971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spc="-15">
                <a:solidFill>
                  <a:schemeClr val="tx2"/>
                </a:solidFill>
                <a:latin typeface="Arial"/>
                <a:ea typeface="Arial"/>
                <a:cs typeface="Arial"/>
              </a:rPr>
              <a:t>Шлаковый щебень</a:t>
            </a:r>
            <a:endParaRPr/>
          </a:p>
        </p:txBody>
      </p:sp>
      <p:sp>
        <p:nvSpPr>
          <p:cNvPr id="33" name="TextBox 32"/>
          <p:cNvSpPr txBox="1"/>
          <p:nvPr/>
        </p:nvSpPr>
        <p:spPr bwMode="auto">
          <a:xfrm>
            <a:off x="6656620" y="4824815"/>
            <a:ext cx="497422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spc="-15">
                <a:solidFill>
                  <a:schemeClr val="tx2"/>
                </a:solidFill>
                <a:latin typeface="Arial"/>
                <a:ea typeface="Arial"/>
                <a:cs typeface="Arial"/>
              </a:rPr>
              <a:t>Зарегистрированы </a:t>
            </a:r>
            <a:r>
              <a:rPr lang="ru-RU" sz="1600" b="1" spc="-15">
                <a:solidFill>
                  <a:schemeClr val="tx2"/>
                </a:solidFill>
                <a:latin typeface="Arial"/>
                <a:ea typeface="Arial"/>
                <a:cs typeface="Arial"/>
              </a:rPr>
              <a:t>3 патента </a:t>
            </a:r>
            <a:r>
              <a:rPr lang="ru-RU" sz="1600" spc="-15">
                <a:solidFill>
                  <a:schemeClr val="tx2"/>
                </a:solidFill>
                <a:latin typeface="Arial"/>
                <a:ea typeface="Arial"/>
                <a:cs typeface="Arial"/>
              </a:rPr>
              <a:t>(НОУ-ХАУ)</a:t>
            </a:r>
            <a:r>
              <a:rPr lang="ru-RU" sz="1600" b="1" spc="-15">
                <a:solidFill>
                  <a:schemeClr val="tx2"/>
                </a:solidFill>
                <a:latin typeface="Arial"/>
                <a:ea typeface="Arial"/>
                <a:cs typeface="Arial"/>
              </a:rPr>
              <a:t> </a:t>
            </a:r>
            <a:r>
              <a:rPr lang="ru-RU" sz="1600" spc="-15">
                <a:solidFill>
                  <a:schemeClr val="tx2"/>
                </a:solidFill>
                <a:latin typeface="Arial"/>
                <a:ea typeface="Arial"/>
                <a:cs typeface="Arial"/>
              </a:rPr>
              <a:t>по получению материалов из золошлаков</a:t>
            </a:r>
            <a:endParaRPr/>
          </a:p>
        </p:txBody>
      </p:sp>
      <p:sp>
        <p:nvSpPr>
          <p:cNvPr id="34" name="Параллелограмм 33"/>
          <p:cNvSpPr/>
          <p:nvPr/>
        </p:nvSpPr>
        <p:spPr bwMode="auto">
          <a:xfrm>
            <a:off x="6153602" y="4976034"/>
            <a:ext cx="317970" cy="247601"/>
          </a:xfrm>
          <a:prstGeom prst="parallelogram">
            <a:avLst>
              <a:gd name="adj" fmla="val 26802"/>
            </a:avLst>
          </a:prstGeom>
          <a:solidFill>
            <a:srgbClr val="C431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2000">
              <a:latin typeface="Helvetica"/>
              <a:cs typeface="Helvetica"/>
            </a:endParaRP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6656619" y="5465467"/>
            <a:ext cx="52167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spc="-15">
                <a:solidFill>
                  <a:schemeClr val="tx2"/>
                </a:solidFill>
                <a:latin typeface="Arial"/>
                <a:ea typeface="Arial"/>
                <a:cs typeface="Arial"/>
              </a:rPr>
              <a:t>Проведены </a:t>
            </a:r>
            <a:r>
              <a:rPr lang="ru-RU" sz="1600" b="1" spc="-15">
                <a:solidFill>
                  <a:schemeClr val="tx2"/>
                </a:solidFill>
                <a:latin typeface="Arial"/>
                <a:ea typeface="Arial"/>
                <a:cs typeface="Arial"/>
              </a:rPr>
              <a:t>НИОКР по использованию продуктов при производстве стройматериалов</a:t>
            </a:r>
            <a:endParaRPr/>
          </a:p>
        </p:txBody>
      </p:sp>
      <p:sp>
        <p:nvSpPr>
          <p:cNvPr id="36" name="Параллелограмм 35"/>
          <p:cNvSpPr/>
          <p:nvPr/>
        </p:nvSpPr>
        <p:spPr bwMode="auto">
          <a:xfrm>
            <a:off x="6153602" y="5591928"/>
            <a:ext cx="317970" cy="247601"/>
          </a:xfrm>
          <a:prstGeom prst="parallelogram">
            <a:avLst>
              <a:gd name="adj" fmla="val 22873"/>
            </a:avLst>
          </a:prstGeom>
          <a:solidFill>
            <a:srgbClr val="C431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2000">
              <a:latin typeface="Helvetica"/>
              <a:cs typeface="Helvetica"/>
            </a:endParaRPr>
          </a:p>
        </p:txBody>
      </p:sp>
      <p:sp>
        <p:nvSpPr>
          <p:cNvPr id="37" name="Прямоугольник 36"/>
          <p:cNvSpPr/>
          <p:nvPr/>
        </p:nvSpPr>
        <p:spPr bwMode="auto">
          <a:xfrm>
            <a:off x="6656620" y="6112824"/>
            <a:ext cx="497422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600" spc="-15" dirty="0">
                <a:solidFill>
                  <a:schemeClr val="tx2"/>
                </a:solidFill>
                <a:latin typeface="Arial"/>
                <a:ea typeface="Arial"/>
                <a:cs typeface="Arial"/>
              </a:rPr>
              <a:t>Доказана возможность применения </a:t>
            </a:r>
            <a:r>
              <a:rPr lang="ru-RU" sz="1600" b="1" spc="-15" dirty="0">
                <a:solidFill>
                  <a:schemeClr val="tx2"/>
                </a:solidFill>
                <a:latin typeface="Arial"/>
                <a:ea typeface="Arial"/>
                <a:cs typeface="Arial"/>
              </a:rPr>
              <a:t>в проектах транспортного строительства</a:t>
            </a:r>
            <a:endParaRPr dirty="0"/>
          </a:p>
        </p:txBody>
      </p:sp>
      <p:sp>
        <p:nvSpPr>
          <p:cNvPr id="38" name="Параллелограмм 37"/>
          <p:cNvSpPr/>
          <p:nvPr/>
        </p:nvSpPr>
        <p:spPr bwMode="auto">
          <a:xfrm>
            <a:off x="6153602" y="6229558"/>
            <a:ext cx="317970" cy="247601"/>
          </a:xfrm>
          <a:prstGeom prst="parallelogram">
            <a:avLst>
              <a:gd name="adj" fmla="val 22873"/>
            </a:avLst>
          </a:prstGeom>
          <a:solidFill>
            <a:srgbClr val="C431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2000">
              <a:latin typeface="Helvetica"/>
              <a:cs typeface="Helvetica"/>
            </a:endParaRP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D9165EAE-2576-41A4-9F67-A6E3EFBB40E1}"/>
              </a:ext>
            </a:extLst>
          </p:cNvPr>
          <p:cNvSpPr/>
          <p:nvPr/>
        </p:nvSpPr>
        <p:spPr bwMode="auto">
          <a:xfrm>
            <a:off x="1035822" y="3242924"/>
            <a:ext cx="453493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600" spc="-15" dirty="0">
                <a:solidFill>
                  <a:schemeClr val="tx2"/>
                </a:solidFill>
                <a:latin typeface="Arial"/>
                <a:ea typeface="Arial"/>
                <a:cs typeface="Arial"/>
              </a:rPr>
              <a:t>г. Северск, Томская область, Россия</a:t>
            </a:r>
            <a:endParaRPr lang="ru-RU" sz="2000" dirty="0"/>
          </a:p>
        </p:txBody>
      </p:sp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F6B77DA2-818B-48F3-BF2E-DA0CBEB9BDA7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481075" y="3178391"/>
            <a:ext cx="343473" cy="42934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7" name="Рисунок 56"/>
          <p:cNvPicPr>
            <a:picLocks noChangeAspect="1"/>
          </p:cNvPicPr>
          <p:nvPr/>
        </p:nvPicPr>
        <p:blipFill>
          <a:blip r:embed="rId2"/>
          <a:srcRect l="16898" t="33023" r="10897" b="40879"/>
          <a:stretch/>
        </p:blipFill>
        <p:spPr bwMode="auto">
          <a:xfrm>
            <a:off x="9971730" y="90620"/>
            <a:ext cx="1730364" cy="625420"/>
          </a:xfrm>
          <a:prstGeom prst="rect">
            <a:avLst/>
          </a:prstGeom>
        </p:spPr>
      </p:pic>
      <p:grpSp>
        <p:nvGrpSpPr>
          <p:cNvPr id="59" name="Группа 58"/>
          <p:cNvGrpSpPr/>
          <p:nvPr/>
        </p:nvGrpSpPr>
        <p:grpSpPr bwMode="auto">
          <a:xfrm>
            <a:off x="-215899" y="65418"/>
            <a:ext cx="9936816" cy="461665"/>
            <a:chOff x="54349" y="268001"/>
            <a:chExt cx="9936816" cy="461665"/>
          </a:xfrm>
          <a:solidFill>
            <a:srgbClr val="0070C0"/>
          </a:solidFill>
        </p:grpSpPr>
        <p:sp>
          <p:nvSpPr>
            <p:cNvPr id="60" name="Параллелограмм 59"/>
            <p:cNvSpPr/>
            <p:nvPr/>
          </p:nvSpPr>
          <p:spPr bwMode="auto">
            <a:xfrm>
              <a:off x="54349" y="293203"/>
              <a:ext cx="9936816" cy="422060"/>
            </a:xfrm>
            <a:prstGeom prst="parallelogram">
              <a:avLst>
                <a:gd name="adj" fmla="val 26802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>
                <a:latin typeface="Helvetica"/>
                <a:cs typeface="Helvetica"/>
              </a:endParaRPr>
            </a:p>
          </p:txBody>
        </p:sp>
        <p:sp>
          <p:nvSpPr>
            <p:cNvPr id="61" name="TextBox 60"/>
            <p:cNvSpPr txBox="1"/>
            <p:nvPr/>
          </p:nvSpPr>
          <p:spPr bwMode="auto">
            <a:xfrm>
              <a:off x="496671" y="268001"/>
              <a:ext cx="93747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ru-RU" sz="2400" b="1" dirty="0">
                  <a:solidFill>
                    <a:schemeClr val="bg1"/>
                  </a:solidFill>
                  <a:latin typeface="Helvetica"/>
                  <a:cs typeface="Helvetica"/>
                </a:rPr>
                <a:t>Производство рулонной гидроизоляции из золы-уноса</a:t>
              </a:r>
              <a:endParaRPr dirty="0"/>
            </a:p>
          </p:txBody>
        </p:sp>
      </p:grpSp>
      <p:sp>
        <p:nvSpPr>
          <p:cNvPr id="8" name="Скругленный прямоугольник 7"/>
          <p:cNvSpPr/>
          <p:nvPr/>
        </p:nvSpPr>
        <p:spPr bwMode="auto">
          <a:xfrm>
            <a:off x="199641" y="718849"/>
            <a:ext cx="5385613" cy="455044"/>
          </a:xfrm>
          <a:prstGeom prst="roundRect">
            <a:avLst>
              <a:gd name="adj" fmla="val 0"/>
            </a:avLst>
          </a:prstGeom>
          <a:gradFill>
            <a:gsLst>
              <a:gs pos="100000">
                <a:srgbClr val="FF5050">
                  <a:alpha val="81000"/>
                </a:srgbClr>
              </a:gs>
              <a:gs pos="0">
                <a:srgbClr val="7030A0">
                  <a:alpha val="71000"/>
                </a:srgb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latin typeface="Montserrat"/>
              </a:rPr>
              <a:t>Кем реализован проект</a:t>
            </a:r>
            <a:endParaRPr lang="ru-RU" dirty="0">
              <a:solidFill>
                <a:schemeClr val="bg1"/>
              </a:solidFill>
              <a:latin typeface="Montserrat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 bwMode="auto">
          <a:xfrm>
            <a:off x="5955784" y="716040"/>
            <a:ext cx="5746309" cy="455044"/>
          </a:xfrm>
          <a:prstGeom prst="roundRect">
            <a:avLst>
              <a:gd name="adj" fmla="val 0"/>
            </a:avLst>
          </a:prstGeom>
          <a:gradFill>
            <a:gsLst>
              <a:gs pos="100000">
                <a:srgbClr val="FF5050">
                  <a:alpha val="81000"/>
                </a:srgbClr>
              </a:gs>
              <a:gs pos="0">
                <a:srgbClr val="7030A0">
                  <a:alpha val="71000"/>
                </a:srgb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>
                <a:solidFill>
                  <a:schemeClr val="bg1"/>
                </a:solidFill>
                <a:latin typeface="Montserrat"/>
              </a:rPr>
              <a:t>Результаты проекта</a:t>
            </a:r>
          </a:p>
        </p:txBody>
      </p:sp>
      <p:sp>
        <p:nvSpPr>
          <p:cNvPr id="2" name="Прямоугольник 1"/>
          <p:cNvSpPr/>
          <p:nvPr/>
        </p:nvSpPr>
        <p:spPr bwMode="auto">
          <a:xfrm>
            <a:off x="2135560" y="1218669"/>
            <a:ext cx="3407507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spc="-15" dirty="0">
                <a:solidFill>
                  <a:schemeClr val="tx2"/>
                </a:solidFill>
                <a:latin typeface="Arial"/>
                <a:ea typeface="Arial"/>
                <a:cs typeface="Arial"/>
              </a:rPr>
              <a:t>«</a:t>
            </a:r>
            <a:r>
              <a:rPr lang="ru-RU" b="1" spc="-15" dirty="0" err="1">
                <a:solidFill>
                  <a:schemeClr val="tx2"/>
                </a:solidFill>
                <a:latin typeface="Arial"/>
                <a:ea typeface="Arial"/>
                <a:cs typeface="Arial"/>
              </a:rPr>
              <a:t>Технофлекс</a:t>
            </a:r>
            <a:r>
              <a:rPr lang="ru-RU" b="1" spc="-15" dirty="0">
                <a:solidFill>
                  <a:schemeClr val="tx2"/>
                </a:solidFill>
                <a:latin typeface="Arial"/>
                <a:ea typeface="Arial"/>
                <a:cs typeface="Arial"/>
              </a:rPr>
              <a:t>» в </a:t>
            </a:r>
            <a:r>
              <a:rPr lang="ru-RU" b="1" spc="-15" dirty="0" err="1">
                <a:solidFill>
                  <a:schemeClr val="tx2"/>
                </a:solidFill>
                <a:latin typeface="Arial"/>
                <a:ea typeface="Arial"/>
                <a:cs typeface="Arial"/>
              </a:rPr>
              <a:t>г.Юрга</a:t>
            </a:r>
            <a:r>
              <a:rPr lang="ru-RU" b="1" spc="-15" dirty="0">
                <a:solidFill>
                  <a:schemeClr val="tx2"/>
                </a:solidFill>
                <a:latin typeface="Arial"/>
                <a:ea typeface="Arial"/>
                <a:cs typeface="Arial"/>
              </a:rPr>
              <a:t> </a:t>
            </a:r>
          </a:p>
          <a:p>
            <a:pPr>
              <a:defRPr/>
            </a:pPr>
            <a:r>
              <a:rPr lang="ru-RU" sz="1400" spc="-15" dirty="0">
                <a:solidFill>
                  <a:schemeClr val="tx2"/>
                </a:solidFill>
                <a:latin typeface="Arial"/>
                <a:ea typeface="Arial"/>
                <a:cs typeface="Arial"/>
              </a:rPr>
              <a:t>(входит в корпорацию «</a:t>
            </a:r>
            <a:r>
              <a:rPr lang="ru-RU" sz="1400" spc="-15" dirty="0" err="1">
                <a:solidFill>
                  <a:schemeClr val="tx2"/>
                </a:solidFill>
                <a:latin typeface="Arial"/>
                <a:ea typeface="Arial"/>
                <a:cs typeface="Arial"/>
              </a:rPr>
              <a:t>Технониколь</a:t>
            </a:r>
            <a:r>
              <a:rPr lang="ru-RU" sz="1400" spc="-15" dirty="0">
                <a:solidFill>
                  <a:schemeClr val="tx2"/>
                </a:solidFill>
                <a:latin typeface="Arial"/>
                <a:ea typeface="Arial"/>
                <a:cs typeface="Arial"/>
              </a:rPr>
              <a:t>»)</a:t>
            </a:r>
          </a:p>
          <a:p>
            <a:pPr>
              <a:defRPr/>
            </a:pPr>
            <a:endParaRPr lang="ru-RU" sz="1400" spc="-15" dirty="0">
              <a:solidFill>
                <a:schemeClr val="tx2"/>
              </a:solidFill>
              <a:latin typeface="Arial"/>
              <a:ea typeface="Arial"/>
              <a:cs typeface="Arial"/>
            </a:endParaRPr>
          </a:p>
          <a:p>
            <a:pPr>
              <a:defRPr/>
            </a:pPr>
            <a:r>
              <a:rPr lang="ru-RU" sz="1200" i="1" spc="-15" dirty="0">
                <a:solidFill>
                  <a:schemeClr val="tx2"/>
                </a:solidFill>
                <a:latin typeface="Arial"/>
                <a:ea typeface="Arial"/>
                <a:cs typeface="Arial"/>
              </a:rPr>
              <a:t>один из крупнейших заводов-производителей </a:t>
            </a:r>
            <a:r>
              <a:rPr lang="ru-RU" sz="1200" b="1" i="1" spc="-15" dirty="0">
                <a:solidFill>
                  <a:schemeClr val="tx2"/>
                </a:solidFill>
                <a:latin typeface="Arial"/>
                <a:ea typeface="Arial"/>
                <a:cs typeface="Arial"/>
              </a:rPr>
              <a:t>гидроизоляционных</a:t>
            </a:r>
            <a:r>
              <a:rPr lang="ru-RU" sz="1200" i="1" spc="-15" dirty="0">
                <a:solidFill>
                  <a:schemeClr val="tx2"/>
                </a:solidFill>
                <a:latin typeface="Arial"/>
                <a:ea typeface="Arial"/>
                <a:cs typeface="Arial"/>
              </a:rPr>
              <a:t> и </a:t>
            </a:r>
            <a:r>
              <a:rPr lang="ru-RU" sz="1200" b="1" i="1" spc="-15" dirty="0">
                <a:solidFill>
                  <a:schemeClr val="tx2"/>
                </a:solidFill>
                <a:latin typeface="Arial"/>
                <a:ea typeface="Arial"/>
                <a:cs typeface="Arial"/>
              </a:rPr>
              <a:t>кровельных битумно-полимерных мембран </a:t>
            </a:r>
            <a:r>
              <a:rPr lang="ru-RU" sz="1200" i="1" spc="-15" dirty="0">
                <a:solidFill>
                  <a:schemeClr val="tx2"/>
                </a:solidFill>
                <a:latin typeface="Arial"/>
                <a:ea typeface="Arial"/>
                <a:cs typeface="Arial"/>
              </a:rPr>
              <a:t>в России</a:t>
            </a:r>
          </a:p>
        </p:txBody>
      </p:sp>
      <p:sp>
        <p:nvSpPr>
          <p:cNvPr id="12" name="Скругленный прямоугольник 11"/>
          <p:cNvSpPr/>
          <p:nvPr/>
        </p:nvSpPr>
        <p:spPr bwMode="auto">
          <a:xfrm>
            <a:off x="226422" y="2612277"/>
            <a:ext cx="5385613" cy="455044"/>
          </a:xfrm>
          <a:prstGeom prst="roundRect">
            <a:avLst>
              <a:gd name="adj" fmla="val 0"/>
            </a:avLst>
          </a:prstGeom>
          <a:gradFill>
            <a:gsLst>
              <a:gs pos="100000">
                <a:srgbClr val="FF5050">
                  <a:alpha val="81000"/>
                </a:srgbClr>
              </a:gs>
              <a:gs pos="0">
                <a:srgbClr val="7030A0">
                  <a:alpha val="71000"/>
                </a:srgb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>
                <a:solidFill>
                  <a:schemeClr val="bg1"/>
                </a:solidFill>
                <a:latin typeface="Montserrat"/>
              </a:rPr>
              <a:t>Место реализации проекта</a:t>
            </a:r>
          </a:p>
        </p:txBody>
      </p:sp>
      <p:sp>
        <p:nvSpPr>
          <p:cNvPr id="15" name="Скругленный прямоугольник 14"/>
          <p:cNvSpPr/>
          <p:nvPr/>
        </p:nvSpPr>
        <p:spPr bwMode="auto">
          <a:xfrm>
            <a:off x="226422" y="3764057"/>
            <a:ext cx="5385613" cy="455044"/>
          </a:xfrm>
          <a:prstGeom prst="roundRect">
            <a:avLst>
              <a:gd name="adj" fmla="val 0"/>
            </a:avLst>
          </a:prstGeom>
          <a:gradFill>
            <a:gsLst>
              <a:gs pos="100000">
                <a:srgbClr val="FF5050">
                  <a:alpha val="81000"/>
                </a:srgbClr>
              </a:gs>
              <a:gs pos="0">
                <a:srgbClr val="7030A0">
                  <a:alpha val="71000"/>
                </a:srgb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Montserrat"/>
              </a:rPr>
              <a:t>Участник проекта</a:t>
            </a: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2233756" y="4965467"/>
            <a:ext cx="3448807" cy="17389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b="1" spc="-15" dirty="0">
                <a:solidFill>
                  <a:schemeClr val="tx2"/>
                </a:solidFill>
                <a:latin typeface="Arial"/>
                <a:ea typeface="Arial"/>
                <a:cs typeface="Arial"/>
              </a:rPr>
              <a:t>Новосибирская ТЭЦ-5 </a:t>
            </a:r>
            <a:r>
              <a:rPr lang="ru-RU" sz="1600" spc="-15" dirty="0">
                <a:solidFill>
                  <a:schemeClr val="tx2"/>
                </a:solidFill>
                <a:latin typeface="Arial"/>
                <a:ea typeface="Arial"/>
                <a:cs typeface="Arial"/>
              </a:rPr>
              <a:t>принадлежит ООО «СГК» и является крупнейшей тепловой электростанцией в Новосибирске.</a:t>
            </a:r>
          </a:p>
          <a:p>
            <a:pPr>
              <a:defRPr/>
            </a:pPr>
            <a:endParaRPr lang="ru-RU" sz="900" spc="-15" dirty="0">
              <a:solidFill>
                <a:schemeClr val="tx2"/>
              </a:solidFill>
              <a:latin typeface="Arial"/>
              <a:ea typeface="Arial"/>
              <a:cs typeface="Arial"/>
            </a:endParaRPr>
          </a:p>
          <a:p>
            <a:pPr>
              <a:defRPr/>
            </a:pPr>
            <a:r>
              <a:rPr lang="ru-RU" sz="1500" spc="-15" dirty="0">
                <a:solidFill>
                  <a:schemeClr val="tx2"/>
                </a:solidFill>
                <a:latin typeface="Arial"/>
                <a:ea typeface="Arial"/>
                <a:cs typeface="Arial"/>
              </a:rPr>
              <a:t>Образует </a:t>
            </a:r>
            <a:br>
              <a:rPr lang="en-US" sz="1500" spc="-15" dirty="0">
                <a:solidFill>
                  <a:schemeClr val="tx2"/>
                </a:solidFill>
                <a:latin typeface="Arial"/>
                <a:ea typeface="Arial"/>
                <a:cs typeface="Arial"/>
              </a:rPr>
            </a:br>
            <a:r>
              <a:rPr lang="ru-RU" b="1" spc="-15" dirty="0">
                <a:solidFill>
                  <a:schemeClr val="tx2"/>
                </a:solidFill>
                <a:latin typeface="Arial"/>
                <a:ea typeface="Arial"/>
                <a:cs typeface="Arial"/>
              </a:rPr>
              <a:t>180-200 тыс. тонн ЗШО / год</a:t>
            </a:r>
            <a:endParaRPr lang="ru-RU" sz="1500" b="1" spc="-15" dirty="0">
              <a:solidFill>
                <a:schemeClr val="tx2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D9165EAE-2576-41A4-9F67-A6E3EFBB40E1}"/>
              </a:ext>
            </a:extLst>
          </p:cNvPr>
          <p:cNvSpPr/>
          <p:nvPr/>
        </p:nvSpPr>
        <p:spPr bwMode="auto">
          <a:xfrm>
            <a:off x="1035822" y="3242924"/>
            <a:ext cx="453493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600" spc="-15" dirty="0">
                <a:solidFill>
                  <a:schemeClr val="tx2"/>
                </a:solidFill>
                <a:latin typeface="Arial"/>
                <a:ea typeface="Arial"/>
                <a:cs typeface="Arial"/>
              </a:rPr>
              <a:t>г. Юрга, Кемеровская обл</a:t>
            </a:r>
            <a:r>
              <a:rPr lang="ru-RU" sz="1600" b="1" spc="-15" dirty="0">
                <a:solidFill>
                  <a:schemeClr val="tx2"/>
                </a:solidFill>
                <a:latin typeface="Arial"/>
                <a:ea typeface="Arial"/>
                <a:cs typeface="Arial"/>
              </a:rPr>
              <a:t>.</a:t>
            </a:r>
            <a:r>
              <a:rPr lang="ru-RU" sz="1600" spc="-15" dirty="0">
                <a:solidFill>
                  <a:schemeClr val="tx2"/>
                </a:solidFill>
                <a:latin typeface="Arial"/>
                <a:ea typeface="Arial"/>
                <a:cs typeface="Arial"/>
              </a:rPr>
              <a:t>, Россия</a:t>
            </a:r>
            <a:endParaRPr lang="ru-RU" sz="2000" dirty="0"/>
          </a:p>
        </p:txBody>
      </p:sp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F6B77DA2-818B-48F3-BF2E-DA0CBEB9BDA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481075" y="3178391"/>
            <a:ext cx="343473" cy="429342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7FF99645-95A2-48EB-8370-E25C28D55E7F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0710" y="1340768"/>
            <a:ext cx="1724918" cy="1093850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9E3AE813-5372-4B0D-8B28-EF922099AB09}"/>
              </a:ext>
            </a:extLst>
          </p:cNvPr>
          <p:cNvSpPr txBox="1"/>
          <p:nvPr/>
        </p:nvSpPr>
        <p:spPr>
          <a:xfrm>
            <a:off x="5955785" y="3064539"/>
            <a:ext cx="57463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600" spc="-15">
                <a:solidFill>
                  <a:schemeClr val="tx2"/>
                </a:solidFill>
                <a:latin typeface="Arial"/>
                <a:ea typeface="Arial"/>
                <a:cs typeface="Arial"/>
              </a:defRPr>
            </a:lvl1pPr>
          </a:lstStyle>
          <a:p>
            <a:pPr algn="ctr"/>
            <a:r>
              <a:rPr lang="ru-RU" sz="1800" b="1" dirty="0"/>
              <a:t>Золу-уноса используют в качестве наполнителя в производстве рулонной гидроизоляции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ADF5F5E-213D-4BC6-8B50-55A1BF8B4570}"/>
              </a:ext>
            </a:extLst>
          </p:cNvPr>
          <p:cNvSpPr txBox="1"/>
          <p:nvPr/>
        </p:nvSpPr>
        <p:spPr>
          <a:xfrm>
            <a:off x="8491700" y="3962183"/>
            <a:ext cx="33751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pc="-15">
                <a:solidFill>
                  <a:schemeClr val="tx2"/>
                </a:solidFill>
                <a:latin typeface="Arial"/>
                <a:ea typeface="Arial"/>
                <a:cs typeface="Arial"/>
              </a:defRPr>
            </a:lvl1pPr>
          </a:lstStyle>
          <a:p>
            <a:pPr algn="l"/>
            <a:r>
              <a:rPr lang="ru-RU" sz="1400" b="1" dirty="0"/>
              <a:t>рулонных материалов </a:t>
            </a:r>
            <a:r>
              <a:rPr lang="ru-RU" sz="1400" dirty="0"/>
              <a:t>производит завод </a:t>
            </a:r>
            <a:r>
              <a:rPr lang="ru-RU" sz="1400" dirty="0" err="1"/>
              <a:t>Технофлекс</a:t>
            </a:r>
            <a:r>
              <a:rPr lang="ru-RU" sz="1400" dirty="0"/>
              <a:t> за год 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8326CE1-C182-4FFC-A782-3EBDF7019973}"/>
              </a:ext>
            </a:extLst>
          </p:cNvPr>
          <p:cNvSpPr txBox="1"/>
          <p:nvPr/>
        </p:nvSpPr>
        <p:spPr>
          <a:xfrm>
            <a:off x="9780429" y="1748853"/>
            <a:ext cx="204290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500" spc="-15">
                <a:solidFill>
                  <a:schemeClr val="tx2"/>
                </a:solidFill>
                <a:latin typeface="Arial"/>
                <a:ea typeface="Arial"/>
                <a:cs typeface="Arial"/>
              </a:defRPr>
            </a:lvl1pPr>
          </a:lstStyle>
          <a:p>
            <a:r>
              <a:rPr lang="ru-RU" sz="1400" b="1" i="1" dirty="0">
                <a:solidFill>
                  <a:srgbClr val="A16DBB"/>
                </a:solidFill>
              </a:rPr>
              <a:t>Производителям кровельных гидроизоляционных материалов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BCA41C0-F297-4CEB-B647-2998514B5F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45" r="20157"/>
          <a:stretch/>
        </p:blipFill>
        <p:spPr bwMode="auto">
          <a:xfrm>
            <a:off x="250644" y="4365105"/>
            <a:ext cx="1913310" cy="2217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D21AB6F4-E16D-4B2E-BF36-647B9A09C590}"/>
              </a:ext>
            </a:extLst>
          </p:cNvPr>
          <p:cNvSpPr txBox="1"/>
          <p:nvPr/>
        </p:nvSpPr>
        <p:spPr>
          <a:xfrm>
            <a:off x="6589911" y="1233627"/>
            <a:ext cx="4763017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500" spc="-15">
                <a:solidFill>
                  <a:schemeClr val="tx2"/>
                </a:solidFill>
                <a:latin typeface="Arial"/>
                <a:ea typeface="Arial"/>
                <a:cs typeface="Arial"/>
              </a:defRPr>
            </a:lvl1pPr>
          </a:lstStyle>
          <a:p>
            <a:r>
              <a:rPr lang="ru-RU" b="1" dirty="0"/>
              <a:t>Направления поставки золы-уноса с НТЭЦ-5:</a:t>
            </a:r>
          </a:p>
        </p:txBody>
      </p:sp>
      <p:graphicFrame>
        <p:nvGraphicFramePr>
          <p:cNvPr id="48" name="Диаграмма 47">
            <a:extLst>
              <a:ext uri="{FF2B5EF4-FFF2-40B4-BE49-F238E27FC236}">
                <a16:creationId xmlns:a16="http://schemas.microsoft.com/office/drawing/2014/main" id="{A3A2DD9D-BD87-4188-98C1-75F67AC123F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82332081"/>
              </p:ext>
            </p:extLst>
          </p:nvPr>
        </p:nvGraphicFramePr>
        <p:xfrm>
          <a:off x="7900880" y="1570727"/>
          <a:ext cx="1564646" cy="13542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58" name="TextBox 57">
            <a:extLst>
              <a:ext uri="{FF2B5EF4-FFF2-40B4-BE49-F238E27FC236}">
                <a16:creationId xmlns:a16="http://schemas.microsoft.com/office/drawing/2014/main" id="{F6924D3B-5056-49E1-B517-CED6E8D1EC9F}"/>
              </a:ext>
            </a:extLst>
          </p:cNvPr>
          <p:cNvSpPr txBox="1"/>
          <p:nvPr/>
        </p:nvSpPr>
        <p:spPr>
          <a:xfrm>
            <a:off x="6341170" y="2272667"/>
            <a:ext cx="156464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500" spc="-15">
                <a:solidFill>
                  <a:schemeClr val="tx2"/>
                </a:solidFill>
                <a:latin typeface="Arial"/>
                <a:ea typeface="Arial"/>
                <a:cs typeface="Arial"/>
              </a:defRPr>
            </a:lvl1pPr>
          </a:lstStyle>
          <a:p>
            <a:r>
              <a:rPr lang="ru-RU" sz="1100" i="1" dirty="0">
                <a:solidFill>
                  <a:schemeClr val="bg1">
                    <a:lumMod val="50000"/>
                  </a:schemeClr>
                </a:solidFill>
              </a:rPr>
              <a:t>Производителям бетона и ЖБИ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51FC3265-FB7D-485D-915E-B76F8DF58651}"/>
              </a:ext>
            </a:extLst>
          </p:cNvPr>
          <p:cNvSpPr txBox="1"/>
          <p:nvPr/>
        </p:nvSpPr>
        <p:spPr>
          <a:xfrm>
            <a:off x="6074052" y="1708267"/>
            <a:ext cx="172209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500" spc="-15">
                <a:solidFill>
                  <a:schemeClr val="tx2"/>
                </a:solidFill>
                <a:latin typeface="Arial"/>
                <a:ea typeface="Arial"/>
                <a:cs typeface="Arial"/>
              </a:defRPr>
            </a:lvl1pPr>
          </a:lstStyle>
          <a:p>
            <a:r>
              <a:rPr lang="ru-RU" sz="1100" i="1" dirty="0">
                <a:solidFill>
                  <a:schemeClr val="bg1">
                    <a:lumMod val="65000"/>
                  </a:schemeClr>
                </a:solidFill>
              </a:rPr>
              <a:t>Производителям сухих строительных смесей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4DEAE563-6872-4BF5-A949-6107E526C4D3}"/>
              </a:ext>
            </a:extLst>
          </p:cNvPr>
          <p:cNvSpPr txBox="1"/>
          <p:nvPr/>
        </p:nvSpPr>
        <p:spPr>
          <a:xfrm>
            <a:off x="8645641" y="2020186"/>
            <a:ext cx="65155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500" spc="-15">
                <a:solidFill>
                  <a:schemeClr val="tx2"/>
                </a:solidFill>
                <a:latin typeface="Arial"/>
                <a:ea typeface="Arial"/>
                <a:cs typeface="Arial"/>
              </a:defRPr>
            </a:lvl1pPr>
          </a:lstStyle>
          <a:p>
            <a:r>
              <a:rPr lang="ru-RU" sz="1600" b="1" i="1" dirty="0">
                <a:solidFill>
                  <a:schemeClr val="bg1"/>
                </a:solidFill>
              </a:rPr>
              <a:t>43%</a:t>
            </a:r>
          </a:p>
        </p:txBody>
      </p:sp>
      <p:cxnSp>
        <p:nvCxnSpPr>
          <p:cNvPr id="51" name="Прямая соединительная линия 50">
            <a:extLst>
              <a:ext uri="{FF2B5EF4-FFF2-40B4-BE49-F238E27FC236}">
                <a16:creationId xmlns:a16="http://schemas.microsoft.com/office/drawing/2014/main" id="{2CBED579-E144-4A60-9047-B1C76D7B03A1}"/>
              </a:ext>
            </a:extLst>
          </p:cNvPr>
          <p:cNvCxnSpPr>
            <a:cxnSpLocks/>
          </p:cNvCxnSpPr>
          <p:nvPr/>
        </p:nvCxnSpPr>
        <p:spPr>
          <a:xfrm>
            <a:off x="9840416" y="2683759"/>
            <a:ext cx="1790426" cy="0"/>
          </a:xfrm>
          <a:prstGeom prst="line">
            <a:avLst/>
          </a:prstGeom>
          <a:ln>
            <a:solidFill>
              <a:srgbClr val="A16D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>
            <a:extLst>
              <a:ext uri="{FF2B5EF4-FFF2-40B4-BE49-F238E27FC236}">
                <a16:creationId xmlns:a16="http://schemas.microsoft.com/office/drawing/2014/main" id="{72B2686A-3D00-4C4F-9234-BA89C94A993E}"/>
              </a:ext>
            </a:extLst>
          </p:cNvPr>
          <p:cNvCxnSpPr>
            <a:cxnSpLocks/>
          </p:cNvCxnSpPr>
          <p:nvPr/>
        </p:nvCxnSpPr>
        <p:spPr>
          <a:xfrm>
            <a:off x="9143730" y="2374178"/>
            <a:ext cx="696686" cy="309311"/>
          </a:xfrm>
          <a:prstGeom prst="line">
            <a:avLst/>
          </a:prstGeom>
          <a:ln>
            <a:solidFill>
              <a:srgbClr val="A16D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>
            <a:extLst>
              <a:ext uri="{FF2B5EF4-FFF2-40B4-BE49-F238E27FC236}">
                <a16:creationId xmlns:a16="http://schemas.microsoft.com/office/drawing/2014/main" id="{AAB01D25-80C6-4BBE-8B32-C9E1BB8DD9E0}"/>
              </a:ext>
            </a:extLst>
          </p:cNvPr>
          <p:cNvCxnSpPr>
            <a:cxnSpLocks/>
          </p:cNvCxnSpPr>
          <p:nvPr/>
        </p:nvCxnSpPr>
        <p:spPr>
          <a:xfrm flipV="1">
            <a:off x="6341170" y="2683489"/>
            <a:ext cx="1266998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>
            <a:extLst>
              <a:ext uri="{FF2B5EF4-FFF2-40B4-BE49-F238E27FC236}">
                <a16:creationId xmlns:a16="http://schemas.microsoft.com/office/drawing/2014/main" id="{BBB61AB1-1FFA-4170-9FF2-EE8B4C750084}"/>
              </a:ext>
            </a:extLst>
          </p:cNvPr>
          <p:cNvCxnSpPr>
            <a:cxnSpLocks/>
          </p:cNvCxnSpPr>
          <p:nvPr/>
        </p:nvCxnSpPr>
        <p:spPr>
          <a:xfrm flipH="1">
            <a:off x="7608168" y="2462099"/>
            <a:ext cx="590360" cy="21923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>
            <a:extLst>
              <a:ext uri="{FF2B5EF4-FFF2-40B4-BE49-F238E27FC236}">
                <a16:creationId xmlns:a16="http://schemas.microsoft.com/office/drawing/2014/main" id="{380D9A9C-82E8-491F-A530-206B44C5B0EB}"/>
              </a:ext>
            </a:extLst>
          </p:cNvPr>
          <p:cNvCxnSpPr>
            <a:cxnSpLocks/>
          </p:cNvCxnSpPr>
          <p:nvPr/>
        </p:nvCxnSpPr>
        <p:spPr>
          <a:xfrm>
            <a:off x="6096000" y="2108893"/>
            <a:ext cx="162703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>
            <a:extLst>
              <a:ext uri="{FF2B5EF4-FFF2-40B4-BE49-F238E27FC236}">
                <a16:creationId xmlns:a16="http://schemas.microsoft.com/office/drawing/2014/main" id="{E5C237EE-834D-4231-85EC-0C2AE93CC9F4}"/>
              </a:ext>
            </a:extLst>
          </p:cNvPr>
          <p:cNvCxnSpPr>
            <a:cxnSpLocks/>
          </p:cNvCxnSpPr>
          <p:nvPr/>
        </p:nvCxnSpPr>
        <p:spPr>
          <a:xfrm flipH="1">
            <a:off x="7723038" y="2007746"/>
            <a:ext cx="547341" cy="10114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>
            <a:extLst>
              <a:ext uri="{FF2B5EF4-FFF2-40B4-BE49-F238E27FC236}">
                <a16:creationId xmlns:a16="http://schemas.microsoft.com/office/drawing/2014/main" id="{75440936-CDE6-4D79-83DC-DC98DA02DA5A}"/>
              </a:ext>
            </a:extLst>
          </p:cNvPr>
          <p:cNvSpPr txBox="1"/>
          <p:nvPr/>
        </p:nvSpPr>
        <p:spPr>
          <a:xfrm>
            <a:off x="6744072" y="3789040"/>
            <a:ext cx="99757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600" spc="-15">
                <a:solidFill>
                  <a:schemeClr val="tx2"/>
                </a:solidFill>
                <a:latin typeface="Arial"/>
                <a:ea typeface="Arial"/>
                <a:cs typeface="Arial"/>
              </a:defRPr>
            </a:lvl1pPr>
          </a:lstStyle>
          <a:p>
            <a:r>
              <a:rPr lang="ru-RU" sz="4800" b="1" dirty="0">
                <a:solidFill>
                  <a:srgbClr val="7030A0"/>
                </a:solidFill>
              </a:rPr>
              <a:t>23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AE58ED9E-7C87-4FD0-93A8-A7203F4D5557}"/>
              </a:ext>
            </a:extLst>
          </p:cNvPr>
          <p:cNvSpPr txBox="1"/>
          <p:nvPr/>
        </p:nvSpPr>
        <p:spPr>
          <a:xfrm>
            <a:off x="7619434" y="3920335"/>
            <a:ext cx="924838" cy="60529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600" spc="-15">
                <a:solidFill>
                  <a:schemeClr val="tx2"/>
                </a:solidFill>
                <a:latin typeface="Arial"/>
                <a:ea typeface="Arial"/>
                <a:cs typeface="Arial"/>
              </a:defRPr>
            </a:lvl1pPr>
          </a:lstStyle>
          <a:p>
            <a:pPr>
              <a:lnSpc>
                <a:spcPts val="2000"/>
              </a:lnSpc>
            </a:pPr>
            <a:r>
              <a:rPr lang="ru-RU" sz="1800" dirty="0">
                <a:solidFill>
                  <a:srgbClr val="7030A0"/>
                </a:solidFill>
              </a:rPr>
              <a:t>млн м2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4ACFBC11-2754-4E13-A3A2-EDA47966721A}"/>
              </a:ext>
            </a:extLst>
          </p:cNvPr>
          <p:cNvSpPr txBox="1"/>
          <p:nvPr/>
        </p:nvSpPr>
        <p:spPr>
          <a:xfrm>
            <a:off x="5807968" y="4048575"/>
            <a:ext cx="924838" cy="34881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600" spc="-15">
                <a:solidFill>
                  <a:schemeClr val="tx2"/>
                </a:solidFill>
                <a:latin typeface="Arial"/>
                <a:ea typeface="Arial"/>
                <a:cs typeface="Arial"/>
              </a:defRPr>
            </a:lvl1pPr>
          </a:lstStyle>
          <a:p>
            <a:pPr algn="r">
              <a:lnSpc>
                <a:spcPts val="2000"/>
              </a:lnSpc>
            </a:pPr>
            <a:r>
              <a:rPr lang="ru-RU" sz="1800" dirty="0">
                <a:solidFill>
                  <a:srgbClr val="7030A0"/>
                </a:solidFill>
              </a:rPr>
              <a:t>более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606DA28B-F4BA-4400-8897-CC01897937C2}"/>
              </a:ext>
            </a:extLst>
          </p:cNvPr>
          <p:cNvSpPr txBox="1"/>
          <p:nvPr/>
        </p:nvSpPr>
        <p:spPr>
          <a:xfrm>
            <a:off x="8472264" y="4766211"/>
            <a:ext cx="346909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pc="-15">
                <a:solidFill>
                  <a:schemeClr val="tx2"/>
                </a:solidFill>
                <a:latin typeface="Arial"/>
                <a:ea typeface="Arial"/>
                <a:cs typeface="Arial"/>
              </a:defRPr>
            </a:lvl1pPr>
          </a:lstStyle>
          <a:p>
            <a:pPr algn="l"/>
            <a:r>
              <a:rPr lang="ru-RU" sz="1400" b="1" dirty="0"/>
              <a:t>золы-уноса</a:t>
            </a:r>
            <a:r>
              <a:rPr lang="ru-RU" sz="1400" dirty="0"/>
              <a:t> используется на производстве в качестве наполнителей для битумной смеси*  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8144D7B5-F47A-40EE-AB26-F073E95163EC}"/>
              </a:ext>
            </a:extLst>
          </p:cNvPr>
          <p:cNvSpPr txBox="1"/>
          <p:nvPr/>
        </p:nvSpPr>
        <p:spPr>
          <a:xfrm>
            <a:off x="6744072" y="4705933"/>
            <a:ext cx="99757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600" spc="-15">
                <a:solidFill>
                  <a:schemeClr val="tx2"/>
                </a:solidFill>
                <a:latin typeface="Arial"/>
                <a:ea typeface="Arial"/>
                <a:cs typeface="Arial"/>
              </a:defRPr>
            </a:lvl1pPr>
          </a:lstStyle>
          <a:p>
            <a:r>
              <a:rPr lang="ru-RU" sz="4800" b="1" dirty="0">
                <a:solidFill>
                  <a:srgbClr val="7030A0"/>
                </a:solidFill>
              </a:rPr>
              <a:t>70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69B35FC0-4F1F-4E39-80BE-FB93BBC36975}"/>
              </a:ext>
            </a:extLst>
          </p:cNvPr>
          <p:cNvSpPr txBox="1"/>
          <p:nvPr/>
        </p:nvSpPr>
        <p:spPr>
          <a:xfrm>
            <a:off x="7660021" y="4965467"/>
            <a:ext cx="924838" cy="34881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600" spc="-15">
                <a:solidFill>
                  <a:schemeClr val="tx2"/>
                </a:solidFill>
                <a:latin typeface="Arial"/>
                <a:ea typeface="Arial"/>
                <a:cs typeface="Arial"/>
              </a:defRPr>
            </a:lvl1pPr>
          </a:lstStyle>
          <a:p>
            <a:pPr>
              <a:lnSpc>
                <a:spcPts val="2000"/>
              </a:lnSpc>
            </a:pPr>
            <a:r>
              <a:rPr lang="ru-RU" sz="2000" dirty="0">
                <a:solidFill>
                  <a:srgbClr val="7030A0"/>
                </a:solidFill>
              </a:rPr>
              <a:t>%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4FC02D5D-5A68-4C64-B2FC-3EE1280B416E}"/>
              </a:ext>
            </a:extLst>
          </p:cNvPr>
          <p:cNvSpPr txBox="1"/>
          <p:nvPr/>
        </p:nvSpPr>
        <p:spPr>
          <a:xfrm>
            <a:off x="5807968" y="4965468"/>
            <a:ext cx="924838" cy="34881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600" spc="-15">
                <a:solidFill>
                  <a:schemeClr val="tx2"/>
                </a:solidFill>
                <a:latin typeface="Arial"/>
                <a:ea typeface="Arial"/>
                <a:cs typeface="Arial"/>
              </a:defRPr>
            </a:lvl1pPr>
          </a:lstStyle>
          <a:p>
            <a:pPr algn="r">
              <a:lnSpc>
                <a:spcPts val="2000"/>
              </a:lnSpc>
            </a:pPr>
            <a:r>
              <a:rPr lang="ru-RU" sz="1800" dirty="0">
                <a:solidFill>
                  <a:srgbClr val="7030A0"/>
                </a:solidFill>
              </a:rPr>
              <a:t>до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06F0DA26-49EE-4B9D-A4FA-727F22BB4A7A}"/>
              </a:ext>
            </a:extLst>
          </p:cNvPr>
          <p:cNvSpPr txBox="1"/>
          <p:nvPr/>
        </p:nvSpPr>
        <p:spPr>
          <a:xfrm>
            <a:off x="8491700" y="5637378"/>
            <a:ext cx="369131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pc="-15">
                <a:solidFill>
                  <a:schemeClr val="tx2"/>
                </a:solidFill>
                <a:latin typeface="Arial"/>
                <a:ea typeface="Arial"/>
                <a:cs typeface="Arial"/>
              </a:defRPr>
            </a:lvl1pPr>
          </a:lstStyle>
          <a:p>
            <a:pPr algn="l"/>
            <a:r>
              <a:rPr lang="ru-RU" sz="1400" dirty="0"/>
              <a:t>составляет </a:t>
            </a:r>
            <a:r>
              <a:rPr lang="ru-RU" sz="1400" b="1" dirty="0"/>
              <a:t>срок эксплуатации </a:t>
            </a:r>
            <a:r>
              <a:rPr lang="ru-RU" sz="1400" dirty="0"/>
              <a:t>рулонной кровли </a:t>
            </a:r>
            <a:r>
              <a:rPr lang="ru-RU" sz="1400" b="1" dirty="0"/>
              <a:t>за счет добавления золы </a:t>
            </a:r>
            <a:r>
              <a:rPr lang="ru-RU" sz="1400" dirty="0"/>
              <a:t>для придания особых прочностных свойств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39E8D572-2697-430B-B278-F8C9375A0DC4}"/>
              </a:ext>
            </a:extLst>
          </p:cNvPr>
          <p:cNvSpPr txBox="1"/>
          <p:nvPr/>
        </p:nvSpPr>
        <p:spPr>
          <a:xfrm>
            <a:off x="6744072" y="5597373"/>
            <a:ext cx="99757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600" spc="-15">
                <a:solidFill>
                  <a:schemeClr val="tx2"/>
                </a:solidFill>
                <a:latin typeface="Arial"/>
                <a:ea typeface="Arial"/>
                <a:cs typeface="Arial"/>
              </a:defRPr>
            </a:lvl1pPr>
          </a:lstStyle>
          <a:p>
            <a:r>
              <a:rPr lang="ru-RU" sz="4800" b="1" dirty="0">
                <a:solidFill>
                  <a:srgbClr val="7030A0"/>
                </a:solidFill>
              </a:rPr>
              <a:t>20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CF182BF8-70BF-4EFD-B47D-789AB3B18C57}"/>
              </a:ext>
            </a:extLst>
          </p:cNvPr>
          <p:cNvSpPr txBox="1"/>
          <p:nvPr/>
        </p:nvSpPr>
        <p:spPr>
          <a:xfrm>
            <a:off x="7608168" y="5838464"/>
            <a:ext cx="924838" cy="34881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600" spc="-15">
                <a:solidFill>
                  <a:schemeClr val="tx2"/>
                </a:solidFill>
                <a:latin typeface="Arial"/>
                <a:ea typeface="Arial"/>
                <a:cs typeface="Arial"/>
              </a:defRPr>
            </a:lvl1pPr>
          </a:lstStyle>
          <a:p>
            <a:pPr>
              <a:lnSpc>
                <a:spcPts val="2000"/>
              </a:lnSpc>
            </a:pPr>
            <a:r>
              <a:rPr lang="ru-RU" sz="1800" dirty="0">
                <a:solidFill>
                  <a:srgbClr val="7030A0"/>
                </a:solidFill>
              </a:rPr>
              <a:t>лет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B3B4FD00-C20B-4B4A-B3AB-48EE93E6F35E}"/>
              </a:ext>
            </a:extLst>
          </p:cNvPr>
          <p:cNvSpPr txBox="1"/>
          <p:nvPr/>
        </p:nvSpPr>
        <p:spPr>
          <a:xfrm>
            <a:off x="5807968" y="5856908"/>
            <a:ext cx="924838" cy="34881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600" spc="-15">
                <a:solidFill>
                  <a:schemeClr val="tx2"/>
                </a:solidFill>
                <a:latin typeface="Arial"/>
                <a:ea typeface="Arial"/>
                <a:cs typeface="Arial"/>
              </a:defRPr>
            </a:lvl1pPr>
          </a:lstStyle>
          <a:p>
            <a:pPr algn="r">
              <a:lnSpc>
                <a:spcPts val="2000"/>
              </a:lnSpc>
            </a:pPr>
            <a:r>
              <a:rPr lang="ru-RU" sz="1800" dirty="0">
                <a:solidFill>
                  <a:srgbClr val="7030A0"/>
                </a:solidFill>
              </a:rPr>
              <a:t>более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B5AD4BC7-3E8B-4955-B710-4958FAE0775F}"/>
              </a:ext>
            </a:extLst>
          </p:cNvPr>
          <p:cNvSpPr txBox="1"/>
          <p:nvPr/>
        </p:nvSpPr>
        <p:spPr bwMode="auto">
          <a:xfrm>
            <a:off x="5874439" y="6588361"/>
            <a:ext cx="55141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algn="just">
              <a:defRPr sz="1100" i="1" spc="-15">
                <a:solidFill>
                  <a:schemeClr val="bg1">
                    <a:lumMod val="50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pPr>
              <a:defRPr/>
            </a:pPr>
            <a:r>
              <a:rPr lang="ru-RU" sz="1200" dirty="0"/>
              <a:t>* В будущем возможно полное замещение остальных компонентов золой</a:t>
            </a:r>
            <a:endParaRPr dirty="0"/>
          </a:p>
        </p:txBody>
      </p:sp>
      <p:pic>
        <p:nvPicPr>
          <p:cNvPr id="3" name="Picture 2" descr="Приложения в Google Play – СГК">
            <a:extLst>
              <a:ext uri="{FF2B5EF4-FFF2-40B4-BE49-F238E27FC236}">
                <a16:creationId xmlns:a16="http://schemas.microsoft.com/office/drawing/2014/main" id="{81DC3418-1913-D428-1B6D-4233A0D6E9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96" b="28389"/>
          <a:stretch/>
        </p:blipFill>
        <p:spPr bwMode="auto">
          <a:xfrm>
            <a:off x="2219602" y="4261490"/>
            <a:ext cx="1605661" cy="751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6">
            <a:extLst>
              <a:ext uri="{FF2B5EF4-FFF2-40B4-BE49-F238E27FC236}">
                <a16:creationId xmlns:a16="http://schemas.microsoft.com/office/drawing/2014/main" id="{FDC7616A-9FB9-1D42-A72E-590E4FEAC0EB}"/>
              </a:ext>
            </a:extLst>
          </p:cNvPr>
          <p:cNvSpPr txBox="1">
            <a:spLocks/>
          </p:cNvSpPr>
          <p:nvPr/>
        </p:nvSpPr>
        <p:spPr bwMode="auto">
          <a:xfrm>
            <a:off x="11388636" y="6548117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1AA79F0F-5F1F-431A-9931-50D610F81453}" type="slidenum">
              <a:rPr lang="ru-RU" smtClean="0">
                <a:latin typeface="Helvetica"/>
                <a:cs typeface="Helvetica"/>
              </a:rPr>
              <a:pPr>
                <a:defRPr/>
              </a:pPr>
              <a:t>12</a:t>
            </a:fld>
            <a:endParaRPr lang="ru-RU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7171621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0">
              <a:srgbClr val="C43185"/>
            </a:gs>
            <a:gs pos="82000">
              <a:srgbClr val="3073E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>
            <a:cxnSpLocks/>
          </p:cNvCxnSpPr>
          <p:nvPr/>
        </p:nvCxnSpPr>
        <p:spPr bwMode="auto">
          <a:xfrm>
            <a:off x="1522132" y="3550799"/>
            <a:ext cx="914773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 bwMode="auto">
          <a:xfrm>
            <a:off x="0" y="2596157"/>
            <a:ext cx="12191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4800">
                <a:solidFill>
                  <a:schemeClr val="bg1"/>
                </a:solidFill>
                <a:latin typeface="Helvetica"/>
                <a:cs typeface="Helvetica"/>
              </a:rPr>
              <a:t>Спасибо за внимание</a:t>
            </a:r>
            <a:endParaRPr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rcRect t="28995" b="36085"/>
          <a:stretch/>
        </p:blipFill>
        <p:spPr bwMode="auto">
          <a:xfrm>
            <a:off x="2590800" y="162075"/>
            <a:ext cx="6858000" cy="239485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 bwMode="auto">
          <a:xfrm>
            <a:off x="1417312" y="5117614"/>
            <a:ext cx="2099678" cy="416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sz="1600">
                <a:solidFill>
                  <a:srgbClr val="FFFFFF"/>
                </a:solidFill>
                <a:latin typeface="Helvetica"/>
                <a:cs typeface="Helvetica"/>
              </a:rPr>
              <a:t>info@arvis.online</a:t>
            </a:r>
          </a:p>
        </p:txBody>
      </p:sp>
      <p:pic>
        <p:nvPicPr>
          <p:cNvPr id="7" name="Рисунок 6" descr="Маркер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34971" y="4120031"/>
            <a:ext cx="393518" cy="393518"/>
          </a:xfrm>
          <a:prstGeom prst="rect">
            <a:avLst/>
          </a:prstGeom>
        </p:spPr>
      </p:pic>
      <p:pic>
        <p:nvPicPr>
          <p:cNvPr id="8" name="Рисунок 7" descr="Приемник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089035" y="4711931"/>
            <a:ext cx="285390" cy="285390"/>
          </a:xfrm>
          <a:prstGeom prst="rect">
            <a:avLst/>
          </a:prstGeom>
        </p:spPr>
      </p:pic>
      <p:pic>
        <p:nvPicPr>
          <p:cNvPr id="9" name="Рисунок 8" descr="Электронная почта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1089035" y="5195703"/>
            <a:ext cx="306350" cy="30635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 bwMode="auto">
          <a:xfrm>
            <a:off x="1374425" y="4705137"/>
            <a:ext cx="194796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>
                <a:solidFill>
                  <a:srgbClr val="FFFFFF"/>
                </a:solidFill>
                <a:latin typeface="Helvetica"/>
                <a:cs typeface="Helvetica"/>
              </a:rPr>
              <a:t>+7 (903) 720-10-40</a:t>
            </a:r>
            <a:endParaRPr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436945" y="4115200"/>
            <a:ext cx="3643626" cy="4160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ru-RU" sz="1600">
                <a:solidFill>
                  <a:srgbClr val="FFFFFF"/>
                </a:solidFill>
                <a:latin typeface="Helvetica"/>
                <a:cs typeface="Helvetica"/>
              </a:rPr>
              <a:t>г. Москва, ул. Верхняя Масловка, 15</a:t>
            </a:r>
            <a:endParaRPr/>
          </a:p>
        </p:txBody>
      </p:sp>
      <p:pic>
        <p:nvPicPr>
          <p:cNvPr id="13" name="Рисунок 12" descr="Интернет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1034971" y="5700435"/>
            <a:ext cx="401973" cy="401973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 bwMode="auto">
          <a:xfrm>
            <a:off x="1467370" y="5733806"/>
            <a:ext cx="172034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>
                <a:solidFill>
                  <a:srgbClr val="FFFFFF"/>
                </a:solidFill>
                <a:latin typeface="Helvetica"/>
                <a:cs typeface="Helvetica"/>
              </a:rPr>
              <a:t>www.arvis.online</a:t>
            </a:r>
            <a:endParaRPr lang="ru-RU" sz="1600">
              <a:solidFill>
                <a:srgbClr val="FFFFFF"/>
              </a:solidFill>
              <a:latin typeface="Helvetica"/>
              <a:cs typeface="Helvetica"/>
            </a:endParaRPr>
          </a:p>
        </p:txBody>
      </p:sp>
      <p:pic>
        <p:nvPicPr>
          <p:cNvPr id="15" name="Рисунок 14" descr="Отправлять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1017112" y="6280933"/>
            <a:ext cx="378273" cy="378273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 bwMode="auto">
          <a:xfrm>
            <a:off x="1467370" y="6300793"/>
            <a:ext cx="187262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>
                <a:solidFill>
                  <a:srgbClr val="FFFFFF"/>
                </a:solidFill>
                <a:latin typeface="Helvetica"/>
                <a:cs typeface="Helvetica"/>
              </a:rPr>
              <a:t>t.me/Arvis_circular</a:t>
            </a:r>
            <a:endParaRPr lang="ru-RU" sz="1600">
              <a:solidFill>
                <a:srgbClr val="FFFFFF"/>
              </a:solidFill>
              <a:latin typeface="Helvetica"/>
              <a:cs typeface="Helvetica"/>
            </a:endParaRPr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5701512" y="3664171"/>
            <a:ext cx="2619628" cy="3842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ru-RU" sz="1400" b="1">
                <a:solidFill>
                  <a:srgbClr val="FFFFFF"/>
                </a:solidFill>
                <a:latin typeface="Helvetica"/>
                <a:cs typeface="Helvetica"/>
              </a:rPr>
              <a:t>Официальный сайт АРВИС</a:t>
            </a:r>
            <a:endParaRPr/>
          </a:p>
        </p:txBody>
      </p:sp>
      <p:sp>
        <p:nvSpPr>
          <p:cNvPr id="20" name="Прямоугольник 19"/>
          <p:cNvSpPr/>
          <p:nvPr/>
        </p:nvSpPr>
        <p:spPr bwMode="auto">
          <a:xfrm>
            <a:off x="8923959" y="3674445"/>
            <a:ext cx="2311851" cy="3842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" sz="1400" b="1">
                <a:solidFill>
                  <a:srgbClr val="FFFFFF"/>
                </a:solidFill>
                <a:latin typeface="Helvetica"/>
                <a:cs typeface="Helvetica"/>
              </a:rPr>
              <a:t>Telegram-</a:t>
            </a:r>
            <a:r>
              <a:rPr lang="ru-RU" sz="1400" b="1">
                <a:solidFill>
                  <a:srgbClr val="FFFFFF"/>
                </a:solidFill>
                <a:latin typeface="Helvetica"/>
                <a:cs typeface="Helvetica"/>
              </a:rPr>
              <a:t>канал АРВИС</a:t>
            </a:r>
            <a:endParaRPr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8"/>
          <a:stretch/>
        </p:blipFill>
        <p:spPr bwMode="auto">
          <a:xfrm>
            <a:off x="5638596" y="4110729"/>
            <a:ext cx="2747271" cy="2747271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9"/>
          <a:stretch/>
        </p:blipFill>
        <p:spPr bwMode="auto">
          <a:xfrm>
            <a:off x="8720258" y="4138748"/>
            <a:ext cx="2719252" cy="2719252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3F4BA6F-D606-4318-B495-EA23E6FD2E65}" type="slidenum">
              <a:rPr lang="ru-RU"/>
              <a:t>13</a:t>
            </a:fld>
            <a:endParaRPr lang="ru-R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6" name="Трапеция 35"/>
          <p:cNvSpPr/>
          <p:nvPr/>
        </p:nvSpPr>
        <p:spPr bwMode="auto">
          <a:xfrm>
            <a:off x="6896100" y="0"/>
            <a:ext cx="7239127" cy="6858000"/>
          </a:xfrm>
          <a:prstGeom prst="trapezoid">
            <a:avLst>
              <a:gd name="adj" fmla="val 26667"/>
            </a:avLst>
          </a:prstGeom>
          <a:solidFill>
            <a:srgbClr val="C431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448526" y="3076290"/>
            <a:ext cx="677181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600" b="1" spc="-10" dirty="0">
                <a:solidFill>
                  <a:srgbClr val="FFFFFF"/>
                </a:solidFill>
                <a:latin typeface="Arial"/>
                <a:cs typeface="Arial"/>
              </a:rPr>
              <a:t>О концепции механизма «эффективный радиус»</a:t>
            </a:r>
            <a:endParaRPr lang="en-US" sz="2800" b="1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cxnSp>
        <p:nvCxnSpPr>
          <p:cNvPr id="28" name="Прямая соединительная линия 27"/>
          <p:cNvCxnSpPr>
            <a:cxnSpLocks/>
          </p:cNvCxnSpPr>
          <p:nvPr/>
        </p:nvCxnSpPr>
        <p:spPr bwMode="auto">
          <a:xfrm>
            <a:off x="480584" y="4463083"/>
            <a:ext cx="594684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Рисунок 17"/>
          <p:cNvPicPr>
            <a:picLocks noChangeAspect="1"/>
          </p:cNvPicPr>
          <p:nvPr/>
        </p:nvPicPr>
        <p:blipFill>
          <a:blip r:embed="rId2"/>
          <a:srcRect l="15926" t="32485" r="6748" b="40842"/>
          <a:stretch/>
        </p:blipFill>
        <p:spPr bwMode="auto">
          <a:xfrm>
            <a:off x="559408" y="391914"/>
            <a:ext cx="3172224" cy="1094271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2"/>
          <a:srcRect l="45917" t="32485" r="45888" b="40842"/>
          <a:stretch/>
        </p:blipFill>
        <p:spPr bwMode="auto">
          <a:xfrm>
            <a:off x="10929365" y="223232"/>
            <a:ext cx="249742" cy="812864"/>
          </a:xfrm>
          <a:prstGeom prst="rect">
            <a:avLst/>
          </a:prstGeom>
        </p:spPr>
      </p:pic>
      <p:sp>
        <p:nvSpPr>
          <p:cNvPr id="27" name="Трапеция 26"/>
          <p:cNvSpPr/>
          <p:nvPr/>
        </p:nvSpPr>
        <p:spPr bwMode="auto">
          <a:xfrm>
            <a:off x="7109456" y="0"/>
            <a:ext cx="6873243" cy="6858000"/>
          </a:xfrm>
          <a:prstGeom prst="trapezoid">
            <a:avLst>
              <a:gd name="adj" fmla="val 26667"/>
            </a:avLst>
          </a:prstGeom>
          <a:blipFill>
            <a:blip r:embed="rId3"/>
            <a:srcRect l="38761" r="-1543"/>
            <a:stretch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3F4BA6F-D606-4318-B495-EA23E6FD2E65}" type="slidenum">
              <a:rPr lang="ru-RU"/>
              <a:t>14</a:t>
            </a:fld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AA73814-3394-F559-37C6-13395F59197B}"/>
              </a:ext>
            </a:extLst>
          </p:cNvPr>
          <p:cNvSpPr/>
          <p:nvPr/>
        </p:nvSpPr>
        <p:spPr bwMode="auto">
          <a:xfrm>
            <a:off x="499764" y="4533312"/>
            <a:ext cx="67718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600" spc="-10" dirty="0">
                <a:solidFill>
                  <a:srgbClr val="FFFFFF"/>
                </a:solidFill>
                <a:latin typeface="Arial"/>
                <a:cs typeface="Arial"/>
              </a:rPr>
              <a:t>Приложение</a:t>
            </a:r>
            <a:endParaRPr lang="en-US" sz="2800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>
          <a:xfrm>
            <a:off x="11388636" y="6548117"/>
            <a:ext cx="838200" cy="365125"/>
          </a:xfrm>
        </p:spPr>
        <p:txBody>
          <a:bodyPr/>
          <a:lstStyle/>
          <a:p>
            <a:pPr>
              <a:defRPr/>
            </a:pPr>
            <a:fld id="{1AA79F0F-5F1F-431A-9931-50D610F81453}" type="slidenum">
              <a:rPr lang="ru-RU">
                <a:latin typeface="Helvetica"/>
                <a:cs typeface="Helvetica"/>
              </a:rPr>
              <a:t>15</a:t>
            </a:fld>
            <a:endParaRPr lang="ru-RU">
              <a:latin typeface="Helvetica"/>
              <a:cs typeface="Helvetica"/>
            </a:endParaRPr>
          </a:p>
        </p:txBody>
      </p:sp>
      <p:pic>
        <p:nvPicPr>
          <p:cNvPr id="57" name="Рисунок 56"/>
          <p:cNvPicPr>
            <a:picLocks noChangeAspect="1"/>
          </p:cNvPicPr>
          <p:nvPr/>
        </p:nvPicPr>
        <p:blipFill>
          <a:blip r:embed="rId2"/>
          <a:srcRect l="16898" t="33023" r="10897" b="40879"/>
          <a:stretch/>
        </p:blipFill>
        <p:spPr bwMode="auto">
          <a:xfrm>
            <a:off x="9971730" y="90620"/>
            <a:ext cx="1730364" cy="625420"/>
          </a:xfrm>
          <a:prstGeom prst="rect">
            <a:avLst/>
          </a:prstGeom>
        </p:spPr>
      </p:pic>
      <p:grpSp>
        <p:nvGrpSpPr>
          <p:cNvPr id="59" name="Группа 58"/>
          <p:cNvGrpSpPr/>
          <p:nvPr/>
        </p:nvGrpSpPr>
        <p:grpSpPr bwMode="auto">
          <a:xfrm>
            <a:off x="-215899" y="65418"/>
            <a:ext cx="9936816" cy="461665"/>
            <a:chOff x="54349" y="268001"/>
            <a:chExt cx="9936816" cy="461665"/>
          </a:xfrm>
          <a:solidFill>
            <a:srgbClr val="0070C0"/>
          </a:solidFill>
        </p:grpSpPr>
        <p:sp>
          <p:nvSpPr>
            <p:cNvPr id="60" name="Параллелограмм 59"/>
            <p:cNvSpPr/>
            <p:nvPr/>
          </p:nvSpPr>
          <p:spPr bwMode="auto">
            <a:xfrm>
              <a:off x="54349" y="293203"/>
              <a:ext cx="9936816" cy="422060"/>
            </a:xfrm>
            <a:prstGeom prst="parallelogram">
              <a:avLst>
                <a:gd name="adj" fmla="val 26802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>
                <a:latin typeface="Helvetica"/>
                <a:cs typeface="Helvetica"/>
              </a:endParaRPr>
            </a:p>
          </p:txBody>
        </p:sp>
        <p:sp>
          <p:nvSpPr>
            <p:cNvPr id="61" name="TextBox 60"/>
            <p:cNvSpPr txBox="1"/>
            <p:nvPr/>
          </p:nvSpPr>
          <p:spPr bwMode="auto">
            <a:xfrm>
              <a:off x="496672" y="268001"/>
              <a:ext cx="89754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ru-RU" sz="2400" b="1">
                  <a:solidFill>
                    <a:schemeClr val="bg1"/>
                  </a:solidFill>
                  <a:latin typeface="Helvetica"/>
                  <a:cs typeface="Helvetica"/>
                </a:rPr>
                <a:t>Обоснование величины «Эффективного радиуса»</a:t>
              </a:r>
              <a:endParaRPr/>
            </a:p>
          </p:txBody>
        </p:sp>
      </p:grp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4715776"/>
              </p:ext>
            </p:extLst>
          </p:nvPr>
        </p:nvGraphicFramePr>
        <p:xfrm>
          <a:off x="405513" y="710098"/>
          <a:ext cx="10983123" cy="49073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Прямоугольник 8"/>
          <p:cNvSpPr/>
          <p:nvPr/>
        </p:nvSpPr>
        <p:spPr bwMode="auto">
          <a:xfrm>
            <a:off x="405514" y="5682778"/>
            <a:ext cx="11296580" cy="707886"/>
          </a:xfrm>
          <a:prstGeom prst="rect">
            <a:avLst/>
          </a:prstGeom>
          <a:solidFill>
            <a:srgbClr val="C43185">
              <a:alpha val="9000"/>
            </a:srgbClr>
          </a:solidFill>
          <a:ln>
            <a:solidFill>
              <a:srgbClr val="C43185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>
                <a:solidFill>
                  <a:schemeClr val="tx2"/>
                </a:solidFill>
                <a:latin typeface="Arial"/>
                <a:cs typeface="Arial"/>
              </a:rPr>
              <a:t>Экономически целесообразно транспортировать ЗШМ </a:t>
            </a:r>
            <a:endParaRPr/>
          </a:p>
          <a:p>
            <a:pPr algn="ctr">
              <a:defRPr/>
            </a:pPr>
            <a:r>
              <a:rPr lang="ru-RU" sz="2000">
                <a:solidFill>
                  <a:schemeClr val="tx2"/>
                </a:solidFill>
                <a:latin typeface="Arial"/>
                <a:cs typeface="Arial"/>
              </a:rPr>
              <a:t>в радиусе </a:t>
            </a:r>
            <a:r>
              <a:rPr lang="ru-RU" sz="2000" b="1">
                <a:solidFill>
                  <a:schemeClr val="tx2"/>
                </a:solidFill>
                <a:latin typeface="Arial"/>
                <a:cs typeface="Arial"/>
              </a:rPr>
              <a:t>130–150 км </a:t>
            </a:r>
            <a:r>
              <a:rPr lang="ru-RU" sz="2000">
                <a:solidFill>
                  <a:schemeClr val="tx2"/>
                </a:solidFill>
                <a:latin typeface="Arial"/>
                <a:cs typeface="Arial"/>
              </a:rPr>
              <a:t>от </a:t>
            </a:r>
            <a:r>
              <a:rPr lang="ru-RU" sz="2000" b="1">
                <a:solidFill>
                  <a:schemeClr val="tx2"/>
                </a:solidFill>
                <a:latin typeface="Arial"/>
                <a:cs typeface="Arial"/>
              </a:rPr>
              <a:t>объекта транспортного строительства</a:t>
            </a:r>
            <a:endParaRPr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6431776" y="5241244"/>
            <a:ext cx="499822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sz="1200" i="1">
                <a:solidFill>
                  <a:schemeClr val="tx2"/>
                </a:solidFill>
                <a:latin typeface="Arial"/>
                <a:cs typeface="Arial"/>
              </a:rPr>
              <a:t>Цена </a:t>
            </a:r>
            <a:r>
              <a:rPr lang="ru-RU" sz="1200" b="1" i="1">
                <a:solidFill>
                  <a:schemeClr val="tx2"/>
                </a:solidFill>
                <a:latin typeface="Arial"/>
                <a:cs typeface="Arial"/>
              </a:rPr>
              <a:t>с учетом транспортного плеча</a:t>
            </a:r>
            <a:r>
              <a:rPr lang="ru-RU" sz="1200" i="1">
                <a:solidFill>
                  <a:schemeClr val="tx2"/>
                </a:solidFill>
                <a:latin typeface="Arial"/>
                <a:cs typeface="Arial"/>
              </a:rPr>
              <a:t>, руб. за 1 т </a:t>
            </a:r>
            <a:endParaRPr/>
          </a:p>
        </p:txBody>
      </p:sp>
      <p:cxnSp>
        <p:nvCxnSpPr>
          <p:cNvPr id="11" name="Прямая соединительная линия 10"/>
          <p:cNvCxnSpPr>
            <a:cxnSpLocks/>
          </p:cNvCxnSpPr>
          <p:nvPr/>
        </p:nvCxnSpPr>
        <p:spPr bwMode="auto">
          <a:xfrm flipV="1">
            <a:off x="5937987" y="2048804"/>
            <a:ext cx="0" cy="2844000"/>
          </a:xfrm>
          <a:prstGeom prst="line">
            <a:avLst/>
          </a:prstGeom>
          <a:ln w="28575">
            <a:solidFill>
              <a:srgbClr val="C4318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 bwMode="auto">
          <a:xfrm>
            <a:off x="6238839" y="4004545"/>
            <a:ext cx="5459720" cy="837620"/>
          </a:xfrm>
          <a:prstGeom prst="rect">
            <a:avLst/>
          </a:prstGeom>
          <a:solidFill>
            <a:srgbClr val="C43185">
              <a:alpha val="55000"/>
            </a:srgbClr>
          </a:solidFill>
          <a:ln>
            <a:solidFill>
              <a:srgbClr val="C431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8451261" y="4021437"/>
            <a:ext cx="3247298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chemeClr val="bg1"/>
                </a:solidFill>
                <a:latin typeface="Arial"/>
                <a:cs typeface="Arial"/>
              </a:rPr>
              <a:t>Цена песка и глины при 50 км</a:t>
            </a:r>
            <a:endParaRPr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6265463" y="4012220"/>
            <a:ext cx="183461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chemeClr val="bg1"/>
                </a:solidFill>
                <a:latin typeface="Arial"/>
                <a:cs typeface="Arial"/>
              </a:rPr>
              <a:t>Цена ЗШМ при 150 км </a:t>
            </a:r>
            <a:endParaRPr/>
          </a:p>
        </p:txBody>
      </p:sp>
      <p:sp>
        <p:nvSpPr>
          <p:cNvPr id="15" name="Прямоугольник 14"/>
          <p:cNvSpPr/>
          <p:nvPr/>
        </p:nvSpPr>
        <p:spPr bwMode="auto">
          <a:xfrm>
            <a:off x="8065992" y="4113771"/>
            <a:ext cx="3852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>
                <a:solidFill>
                  <a:schemeClr val="bg1"/>
                </a:solidFill>
                <a:latin typeface="Arial"/>
                <a:cs typeface="Arial"/>
              </a:rPr>
              <a:t>=</a:t>
            </a:r>
            <a:endParaRPr/>
          </a:p>
        </p:txBody>
      </p:sp>
      <p:sp>
        <p:nvSpPr>
          <p:cNvPr id="19" name="TextBox 18"/>
          <p:cNvSpPr txBox="1"/>
          <p:nvPr/>
        </p:nvSpPr>
        <p:spPr bwMode="auto">
          <a:xfrm>
            <a:off x="405513" y="6456042"/>
            <a:ext cx="310694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200" i="1" spc="-15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Источник: расчеты АРВИС</a:t>
            </a:r>
            <a:endParaRPr/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8756073" y="2079283"/>
            <a:ext cx="2904674" cy="1752381"/>
          </a:xfrm>
          <a:prstGeom prst="rect">
            <a:avLst/>
          </a:prstGeom>
          <a:solidFill>
            <a:srgbClr val="E9F7FD"/>
          </a:solidFill>
          <a:ln>
            <a:solidFill>
              <a:srgbClr val="00B0F0">
                <a:alpha val="7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Прямоугольник 16"/>
          <p:cNvSpPr/>
          <p:nvPr/>
        </p:nvSpPr>
        <p:spPr bwMode="auto">
          <a:xfrm>
            <a:off x="8682578" y="2103461"/>
            <a:ext cx="3051663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300" i="1">
                <a:solidFill>
                  <a:schemeClr val="tx2"/>
                </a:solidFill>
                <a:latin typeface="Arial"/>
                <a:cs typeface="Arial"/>
              </a:rPr>
              <a:t>Цена </a:t>
            </a:r>
            <a:r>
              <a:rPr lang="ru-RU" sz="1300" b="1" i="1">
                <a:solidFill>
                  <a:schemeClr val="tx2"/>
                </a:solidFill>
                <a:latin typeface="Arial"/>
                <a:cs typeface="Arial"/>
              </a:rPr>
              <a:t>без учета транспортного плеча</a:t>
            </a:r>
            <a:r>
              <a:rPr lang="ru-RU" sz="1300" i="1">
                <a:solidFill>
                  <a:schemeClr val="tx2"/>
                </a:solidFill>
                <a:latin typeface="Arial"/>
                <a:cs typeface="Arial"/>
              </a:rPr>
              <a:t>, руб. за 1 т </a:t>
            </a:r>
            <a:endParaRPr/>
          </a:p>
        </p:txBody>
      </p:sp>
      <p:sp>
        <p:nvSpPr>
          <p:cNvPr id="2" name="Прямоугольник 1"/>
          <p:cNvSpPr/>
          <p:nvPr/>
        </p:nvSpPr>
        <p:spPr bwMode="auto">
          <a:xfrm>
            <a:off x="8856950" y="2691227"/>
            <a:ext cx="180000" cy="180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Прямоугольник 19"/>
          <p:cNvSpPr/>
          <p:nvPr/>
        </p:nvSpPr>
        <p:spPr bwMode="auto">
          <a:xfrm>
            <a:off x="8856950" y="3050918"/>
            <a:ext cx="180000" cy="180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Прямоугольник 20"/>
          <p:cNvSpPr/>
          <p:nvPr/>
        </p:nvSpPr>
        <p:spPr bwMode="auto">
          <a:xfrm>
            <a:off x="8856950" y="3410609"/>
            <a:ext cx="180000" cy="180000"/>
          </a:xfrm>
          <a:prstGeom prst="rect">
            <a:avLst/>
          </a:prstGeom>
          <a:solidFill>
            <a:srgbClr val="C431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Прямоугольник 21"/>
          <p:cNvSpPr/>
          <p:nvPr/>
        </p:nvSpPr>
        <p:spPr bwMode="auto">
          <a:xfrm>
            <a:off x="9110445" y="2637756"/>
            <a:ext cx="188173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b="1" i="1">
                <a:solidFill>
                  <a:schemeClr val="tx2"/>
                </a:solidFill>
                <a:latin typeface="Arial"/>
                <a:cs typeface="Arial"/>
              </a:rPr>
              <a:t>Песчаный грунт</a:t>
            </a:r>
            <a:endParaRPr/>
          </a:p>
        </p:txBody>
      </p:sp>
      <p:sp>
        <p:nvSpPr>
          <p:cNvPr id="23" name="Прямоугольник 22"/>
          <p:cNvSpPr/>
          <p:nvPr/>
        </p:nvSpPr>
        <p:spPr bwMode="auto">
          <a:xfrm>
            <a:off x="9110445" y="3011192"/>
            <a:ext cx="188173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b="1" i="1">
                <a:solidFill>
                  <a:schemeClr val="tx2"/>
                </a:solidFill>
                <a:latin typeface="Arial"/>
                <a:cs typeface="Arial"/>
              </a:rPr>
              <a:t>Глинистый грунт</a:t>
            </a:r>
            <a:endParaRPr/>
          </a:p>
        </p:txBody>
      </p:sp>
      <p:sp>
        <p:nvSpPr>
          <p:cNvPr id="24" name="Прямоугольник 23"/>
          <p:cNvSpPr/>
          <p:nvPr/>
        </p:nvSpPr>
        <p:spPr bwMode="auto">
          <a:xfrm>
            <a:off x="9110445" y="3339314"/>
            <a:ext cx="18817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b="1" i="1">
                <a:solidFill>
                  <a:schemeClr val="tx2"/>
                </a:solidFill>
                <a:latin typeface="Arial"/>
                <a:cs typeface="Arial"/>
              </a:rPr>
              <a:t>Золошлаковый грунт</a:t>
            </a:r>
            <a:endParaRPr/>
          </a:p>
        </p:txBody>
      </p:sp>
      <p:sp>
        <p:nvSpPr>
          <p:cNvPr id="25" name="Прямоугольник 24"/>
          <p:cNvSpPr/>
          <p:nvPr/>
        </p:nvSpPr>
        <p:spPr bwMode="auto">
          <a:xfrm>
            <a:off x="10836912" y="2606979"/>
            <a:ext cx="7498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>
                <a:solidFill>
                  <a:schemeClr val="tx2"/>
                </a:solidFill>
                <a:latin typeface="Arial"/>
                <a:cs typeface="Arial"/>
              </a:rPr>
              <a:t>450</a:t>
            </a:r>
            <a:endParaRPr/>
          </a:p>
        </p:txBody>
      </p:sp>
      <p:sp>
        <p:nvSpPr>
          <p:cNvPr id="26" name="Прямоугольник 25"/>
          <p:cNvSpPr/>
          <p:nvPr/>
        </p:nvSpPr>
        <p:spPr bwMode="auto">
          <a:xfrm>
            <a:off x="10836912" y="2975795"/>
            <a:ext cx="7498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>
                <a:solidFill>
                  <a:schemeClr val="tx2"/>
                </a:solidFill>
                <a:latin typeface="Arial"/>
                <a:cs typeface="Arial"/>
              </a:rPr>
              <a:t>350</a:t>
            </a:r>
            <a:endParaRPr/>
          </a:p>
        </p:txBody>
      </p:sp>
      <p:sp>
        <p:nvSpPr>
          <p:cNvPr id="28" name="Прямоугольник 27"/>
          <p:cNvSpPr/>
          <p:nvPr/>
        </p:nvSpPr>
        <p:spPr bwMode="auto">
          <a:xfrm>
            <a:off x="10836912" y="3402561"/>
            <a:ext cx="7498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>
                <a:solidFill>
                  <a:schemeClr val="tx2"/>
                </a:solidFill>
                <a:latin typeface="Arial"/>
                <a:cs typeface="Arial"/>
              </a:rPr>
              <a:t>1</a:t>
            </a:r>
            <a:endParaRPr/>
          </a:p>
        </p:txBody>
      </p:sp>
      <p:cxnSp>
        <p:nvCxnSpPr>
          <p:cNvPr id="4" name="Прямая соединительная линия 3"/>
          <p:cNvCxnSpPr>
            <a:cxnSpLocks/>
          </p:cNvCxnSpPr>
          <p:nvPr/>
        </p:nvCxnSpPr>
        <p:spPr bwMode="auto">
          <a:xfrm>
            <a:off x="10836912" y="2617895"/>
            <a:ext cx="0" cy="1129499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>
            <a:cxnSpLocks/>
          </p:cNvCxnSpPr>
          <p:nvPr/>
        </p:nvCxnSpPr>
        <p:spPr bwMode="auto">
          <a:xfrm flipV="1">
            <a:off x="8851214" y="2958931"/>
            <a:ext cx="2714389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>
            <a:cxnSpLocks/>
          </p:cNvCxnSpPr>
          <p:nvPr/>
        </p:nvCxnSpPr>
        <p:spPr bwMode="auto">
          <a:xfrm flipV="1">
            <a:off x="8851213" y="3322461"/>
            <a:ext cx="2714389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 bwMode="auto">
          <a:xfrm>
            <a:off x="6760723" y="656768"/>
            <a:ext cx="2665379" cy="684000"/>
          </a:xfrm>
          <a:prstGeom prst="rect">
            <a:avLst/>
          </a:prstGeom>
          <a:noFill/>
          <a:ln>
            <a:solidFill>
              <a:srgbClr val="C43185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sz="2000" b="1">
              <a:solidFill>
                <a:schemeClr val="tx2"/>
              </a:solidFill>
              <a:latin typeface="Arial"/>
              <a:cs typeface="Arial"/>
            </a:endParaRP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711623" y="656768"/>
            <a:ext cx="3975484" cy="684000"/>
          </a:xfrm>
          <a:prstGeom prst="rect">
            <a:avLst/>
          </a:prstGeom>
          <a:noFill/>
          <a:ln>
            <a:solidFill>
              <a:srgbClr val="FF5050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sz="2000" b="1">
              <a:solidFill>
                <a:schemeClr val="tx2"/>
              </a:solidFill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 bwMode="auto">
          <a:xfrm>
            <a:off x="2896104" y="1002214"/>
            <a:ext cx="35599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rgbClr val="FD5C5F"/>
                </a:solidFill>
                <a:latin typeface="Helvetica"/>
                <a:cs typeface="Helvetica"/>
              </a:rPr>
              <a:t>Нерудные ископаемые</a:t>
            </a:r>
            <a:endParaRPr dirty="0"/>
          </a:p>
        </p:txBody>
      </p:sp>
      <p:sp>
        <p:nvSpPr>
          <p:cNvPr id="18" name="TextBox 17"/>
          <p:cNvSpPr txBox="1"/>
          <p:nvPr/>
        </p:nvSpPr>
        <p:spPr bwMode="auto">
          <a:xfrm>
            <a:off x="6728471" y="1002214"/>
            <a:ext cx="27519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rgbClr val="C43185"/>
                </a:solidFill>
                <a:latin typeface="Helvetica"/>
                <a:cs typeface="Helvetica"/>
              </a:rPr>
              <a:t>Вторичное сырье</a:t>
            </a:r>
            <a:endParaRPr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0" name="Овал 109"/>
          <p:cNvSpPr/>
          <p:nvPr/>
        </p:nvSpPr>
        <p:spPr bwMode="auto">
          <a:xfrm rot="5132271" flipH="1">
            <a:off x="5406477" y="1826282"/>
            <a:ext cx="1910371" cy="5293675"/>
          </a:xfrm>
          <a:prstGeom prst="ellipse">
            <a:avLst/>
          </a:prstGeom>
          <a:gradFill>
            <a:gsLst>
              <a:gs pos="0">
                <a:srgbClr val="FD5C5F">
                  <a:alpha val="4000"/>
                </a:srgbClr>
              </a:gs>
              <a:gs pos="100000">
                <a:srgbClr val="C43185">
                  <a:alpha val="4000"/>
                </a:srgbClr>
              </a:gs>
            </a:gsLst>
            <a:lin ang="10800000" scaled="0"/>
          </a:gradFill>
          <a:ln w="6350">
            <a:gradFill>
              <a:gsLst>
                <a:gs pos="0">
                  <a:srgbClr val="FD5C5F">
                    <a:alpha val="40000"/>
                  </a:srgbClr>
                </a:gs>
                <a:gs pos="100000">
                  <a:srgbClr val="C43185">
                    <a:alpha val="40000"/>
                  </a:srgbClr>
                </a:gs>
              </a:gsLst>
              <a:lin ang="10800000" scaled="1"/>
            </a:gra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ru-RU"/>
          </a:p>
        </p:txBody>
      </p:sp>
      <p:sp>
        <p:nvSpPr>
          <p:cNvPr id="117" name="Прямоугольник: скругленные углы 116"/>
          <p:cNvSpPr/>
          <p:nvPr/>
        </p:nvSpPr>
        <p:spPr bwMode="auto">
          <a:xfrm>
            <a:off x="8458138" y="1581371"/>
            <a:ext cx="3232081" cy="1630828"/>
          </a:xfrm>
          <a:prstGeom prst="roundRect">
            <a:avLst>
              <a:gd name="adj" fmla="val 16667"/>
            </a:avLst>
          </a:prstGeom>
          <a:solidFill>
            <a:srgbClr val="00B0F0">
              <a:alpha val="5000"/>
            </a:srgbClr>
          </a:solidFill>
          <a:ln w="63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latin typeface="Helvetica"/>
              <a:cs typeface="Helvetica"/>
            </a:endParaRPr>
          </a:p>
        </p:txBody>
      </p:sp>
      <p:sp>
        <p:nvSpPr>
          <p:cNvPr id="109" name="Овал 108"/>
          <p:cNvSpPr/>
          <p:nvPr/>
        </p:nvSpPr>
        <p:spPr bwMode="auto">
          <a:xfrm rot="4722580">
            <a:off x="2103317" y="-93117"/>
            <a:ext cx="2072809" cy="5698450"/>
          </a:xfrm>
          <a:prstGeom prst="ellipse">
            <a:avLst/>
          </a:prstGeom>
          <a:gradFill>
            <a:gsLst>
              <a:gs pos="0">
                <a:srgbClr val="C43185">
                  <a:alpha val="4000"/>
                </a:srgbClr>
              </a:gs>
              <a:gs pos="97000">
                <a:srgbClr val="3073EA">
                  <a:alpha val="4000"/>
                </a:srgbClr>
              </a:gs>
            </a:gsLst>
            <a:lin ang="10800000" scaled="0"/>
          </a:gradFill>
          <a:ln w="6350">
            <a:gradFill>
              <a:gsLst>
                <a:gs pos="0">
                  <a:srgbClr val="3073EA">
                    <a:alpha val="40000"/>
                  </a:srgbClr>
                </a:gs>
                <a:gs pos="100000">
                  <a:srgbClr val="C43185">
                    <a:alpha val="40000"/>
                  </a:srgbClr>
                </a:gs>
              </a:gsLst>
              <a:lin ang="0" scaled="1"/>
            </a:gra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>
          <a:xfrm>
            <a:off x="11388636" y="6548117"/>
            <a:ext cx="838200" cy="365125"/>
          </a:xfrm>
        </p:spPr>
        <p:txBody>
          <a:bodyPr/>
          <a:lstStyle/>
          <a:p>
            <a:pPr>
              <a:defRPr/>
            </a:pPr>
            <a:fld id="{1AA79F0F-5F1F-431A-9931-50D610F81453}" type="slidenum">
              <a:rPr lang="ru-RU">
                <a:latin typeface="Helvetica"/>
                <a:cs typeface="Helvetica"/>
              </a:rPr>
              <a:t>16</a:t>
            </a:fld>
            <a:endParaRPr lang="ru-RU">
              <a:latin typeface="Helvetica"/>
              <a:cs typeface="Helvetica"/>
            </a:endParaRPr>
          </a:p>
        </p:txBody>
      </p:sp>
      <p:pic>
        <p:nvPicPr>
          <p:cNvPr id="57" name="Рисунок 56"/>
          <p:cNvPicPr>
            <a:picLocks noChangeAspect="1"/>
          </p:cNvPicPr>
          <p:nvPr/>
        </p:nvPicPr>
        <p:blipFill>
          <a:blip r:embed="rId2"/>
          <a:srcRect l="16898" t="33023" r="10897" b="40879"/>
          <a:stretch/>
        </p:blipFill>
        <p:spPr bwMode="auto">
          <a:xfrm>
            <a:off x="9971730" y="90620"/>
            <a:ext cx="1730364" cy="625420"/>
          </a:xfrm>
          <a:prstGeom prst="rect">
            <a:avLst/>
          </a:prstGeom>
        </p:spPr>
      </p:pic>
      <p:grpSp>
        <p:nvGrpSpPr>
          <p:cNvPr id="59" name="Группа 58"/>
          <p:cNvGrpSpPr/>
          <p:nvPr/>
        </p:nvGrpSpPr>
        <p:grpSpPr bwMode="auto">
          <a:xfrm>
            <a:off x="-215899" y="65418"/>
            <a:ext cx="9936816" cy="461665"/>
            <a:chOff x="54349" y="268001"/>
            <a:chExt cx="9936816" cy="461665"/>
          </a:xfrm>
          <a:solidFill>
            <a:srgbClr val="0070C0"/>
          </a:solidFill>
        </p:grpSpPr>
        <p:sp>
          <p:nvSpPr>
            <p:cNvPr id="60" name="Параллелограмм 59"/>
            <p:cNvSpPr/>
            <p:nvPr/>
          </p:nvSpPr>
          <p:spPr bwMode="auto">
            <a:xfrm>
              <a:off x="54349" y="293203"/>
              <a:ext cx="9936816" cy="422060"/>
            </a:xfrm>
            <a:prstGeom prst="parallelogram">
              <a:avLst>
                <a:gd name="adj" fmla="val 26802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>
                <a:latin typeface="Helvetica"/>
                <a:cs typeface="Helvetica"/>
              </a:endParaRPr>
            </a:p>
          </p:txBody>
        </p:sp>
        <p:sp>
          <p:nvSpPr>
            <p:cNvPr id="61" name="TextBox 60"/>
            <p:cNvSpPr txBox="1"/>
            <p:nvPr/>
          </p:nvSpPr>
          <p:spPr bwMode="auto">
            <a:xfrm>
              <a:off x="496672" y="268001"/>
              <a:ext cx="89754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ru-RU" sz="2400" b="1">
                  <a:solidFill>
                    <a:schemeClr val="bg1"/>
                  </a:solidFill>
                  <a:latin typeface="Helvetica"/>
                  <a:cs typeface="Helvetica"/>
                </a:rPr>
                <a:t>Концепция механизма «Эффективный радиус»</a:t>
              </a:r>
              <a:endParaRPr/>
            </a:p>
          </p:txBody>
        </p:sp>
      </p:grpSp>
      <p:sp>
        <p:nvSpPr>
          <p:cNvPr id="44" name="Прямоугольник: скругленные углы 43"/>
          <p:cNvSpPr/>
          <p:nvPr/>
        </p:nvSpPr>
        <p:spPr bwMode="auto">
          <a:xfrm>
            <a:off x="719430" y="790338"/>
            <a:ext cx="11017682" cy="576000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latin typeface="Helvetica"/>
              <a:cs typeface="Helvetica"/>
            </a:endParaRPr>
          </a:p>
        </p:txBody>
      </p:sp>
      <p:sp>
        <p:nvSpPr>
          <p:cNvPr id="45" name="TextBox 44"/>
          <p:cNvSpPr txBox="1"/>
          <p:nvPr/>
        </p:nvSpPr>
        <p:spPr bwMode="auto">
          <a:xfrm>
            <a:off x="1045764" y="864436"/>
            <a:ext cx="105302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200">
                <a:solidFill>
                  <a:schemeClr val="bg1"/>
                </a:solidFill>
                <a:latin typeface="Helvetica"/>
                <a:cs typeface="Helvetica"/>
              </a:rPr>
              <a:t>Включение механизма «Эффективный радиус» </a:t>
            </a:r>
            <a:r>
              <a:rPr lang="ru-RU" sz="2200" b="1">
                <a:solidFill>
                  <a:schemeClr val="bg1"/>
                </a:solidFill>
                <a:latin typeface="Helvetica"/>
                <a:cs typeface="Helvetica"/>
              </a:rPr>
              <a:t>в условия госконтракта</a:t>
            </a:r>
            <a:endParaRPr lang="ru-RU" sz="220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56" name="Овал 55"/>
          <p:cNvSpPr/>
          <p:nvPr/>
        </p:nvSpPr>
        <p:spPr bwMode="auto">
          <a:xfrm>
            <a:off x="274886" y="723326"/>
            <a:ext cx="720000" cy="7200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58" name="Рисунок 57" descr="Экскаватор со сплошной заливкой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325764" y="732786"/>
            <a:ext cx="669122" cy="669122"/>
          </a:xfrm>
          <a:prstGeom prst="rect">
            <a:avLst/>
          </a:prstGeom>
        </p:spPr>
      </p:pic>
      <p:pic>
        <p:nvPicPr>
          <p:cNvPr id="64" name="Рисунок 63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894245" y="2376583"/>
            <a:ext cx="790870" cy="790870"/>
          </a:xfrm>
          <a:prstGeom prst="rect">
            <a:avLst/>
          </a:prstGeom>
        </p:spPr>
      </p:pic>
      <p:sp>
        <p:nvSpPr>
          <p:cNvPr id="65" name="TextBox 64"/>
          <p:cNvSpPr txBox="1"/>
          <p:nvPr/>
        </p:nvSpPr>
        <p:spPr bwMode="auto">
          <a:xfrm>
            <a:off x="377547" y="3168612"/>
            <a:ext cx="186562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spc="-15">
                <a:solidFill>
                  <a:srgbClr val="C43185"/>
                </a:solidFill>
                <a:latin typeface="Arial"/>
                <a:ea typeface="Arial"/>
                <a:cs typeface="Arial"/>
              </a:rPr>
              <a:t>Электростанция</a:t>
            </a:r>
            <a:endParaRPr/>
          </a:p>
          <a:p>
            <a:pPr algn="ctr">
              <a:defRPr/>
            </a:pPr>
            <a:r>
              <a:rPr lang="ru-RU" sz="1600" b="1" spc="-15">
                <a:solidFill>
                  <a:srgbClr val="C43185"/>
                </a:solidFill>
                <a:latin typeface="Arial"/>
                <a:ea typeface="Arial"/>
                <a:cs typeface="Arial"/>
              </a:rPr>
              <a:t>(золоотвал)</a:t>
            </a:r>
            <a:endParaRPr lang="ru-RU" sz="1600" b="1">
              <a:solidFill>
                <a:srgbClr val="C43185"/>
              </a:solidFill>
            </a:endParaRPr>
          </a:p>
        </p:txBody>
      </p:sp>
      <p:pic>
        <p:nvPicPr>
          <p:cNvPr id="67" name="Рисунок 66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4566066" y="1696630"/>
            <a:ext cx="682394" cy="682394"/>
          </a:xfrm>
          <a:prstGeom prst="rect">
            <a:avLst/>
          </a:prstGeom>
        </p:spPr>
      </p:pic>
      <p:sp>
        <p:nvSpPr>
          <p:cNvPr id="69" name="TextBox 68"/>
          <p:cNvSpPr txBox="1"/>
          <p:nvPr/>
        </p:nvSpPr>
        <p:spPr bwMode="auto">
          <a:xfrm>
            <a:off x="3961895" y="2365819"/>
            <a:ext cx="187748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200" b="1" spc="-15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Проекты дорожного строительства</a:t>
            </a:r>
            <a:r>
              <a:rPr lang="en-US" sz="1200" b="1" spc="-15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*</a:t>
            </a:r>
            <a:endParaRPr lang="ru-RU" sz="1200" b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70" name="Рисунок 69"/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/>
        </p:blipFill>
        <p:spPr bwMode="auto">
          <a:xfrm>
            <a:off x="7220730" y="1643043"/>
            <a:ext cx="957590" cy="957590"/>
          </a:xfrm>
          <a:prstGeom prst="rect">
            <a:avLst/>
          </a:prstGeom>
        </p:spPr>
      </p:pic>
      <p:sp>
        <p:nvSpPr>
          <p:cNvPr id="76" name="TextBox 75"/>
          <p:cNvSpPr txBox="1"/>
          <p:nvPr/>
        </p:nvSpPr>
        <p:spPr bwMode="auto">
          <a:xfrm>
            <a:off x="7094617" y="2414743"/>
            <a:ext cx="12098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200" b="1" spc="-15">
                <a:solidFill>
                  <a:schemeClr val="accent4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Песчаный карьер</a:t>
            </a:r>
            <a:endParaRPr lang="ru-RU" sz="1200" b="1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81" name="TextBox 80"/>
          <p:cNvSpPr txBox="1"/>
          <p:nvPr/>
        </p:nvSpPr>
        <p:spPr bwMode="auto">
          <a:xfrm>
            <a:off x="7183338" y="4381404"/>
            <a:ext cx="18656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200" b="1" spc="-15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  <a:cs typeface="Arial"/>
              </a:rPr>
              <a:t>Объект строительства</a:t>
            </a:r>
            <a:endParaRPr lang="ru-RU" sz="1200" b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3" name="TextBox 82"/>
          <p:cNvSpPr txBox="1"/>
          <p:nvPr/>
        </p:nvSpPr>
        <p:spPr bwMode="auto">
          <a:xfrm>
            <a:off x="3690980" y="4666659"/>
            <a:ext cx="214795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200" spc="-15">
                <a:solidFill>
                  <a:srgbClr val="3073EA"/>
                </a:solidFill>
                <a:latin typeface="Arial"/>
                <a:ea typeface="Arial"/>
                <a:cs typeface="Arial"/>
              </a:rPr>
              <a:t>Завод стройматериалов</a:t>
            </a:r>
            <a:r>
              <a:rPr lang="ru-RU" sz="1200" b="1" spc="-15">
                <a:solidFill>
                  <a:srgbClr val="3073EA"/>
                </a:solidFill>
                <a:latin typeface="Arial"/>
                <a:ea typeface="Arial"/>
                <a:cs typeface="Arial"/>
              </a:rPr>
              <a:t>, использующий ЗШМ</a:t>
            </a:r>
            <a:endParaRPr lang="ru-RU" sz="1200" b="1">
              <a:solidFill>
                <a:srgbClr val="3073EA"/>
              </a:solidFill>
            </a:endParaRPr>
          </a:p>
        </p:txBody>
      </p:sp>
      <p:pic>
        <p:nvPicPr>
          <p:cNvPr id="84" name="Рисунок 83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7745083" y="3639264"/>
            <a:ext cx="742141" cy="742141"/>
          </a:xfrm>
          <a:prstGeom prst="rect">
            <a:avLst/>
          </a:prstGeom>
        </p:spPr>
      </p:pic>
      <p:pic>
        <p:nvPicPr>
          <p:cNvPr id="85" name="Рисунок 84"/>
          <p:cNvPicPr>
            <a:picLocks noChangeAspect="1"/>
          </p:cNvPicPr>
          <p:nvPr/>
        </p:nvPicPr>
        <p:blipFill>
          <a:blip r:embed="rId8"/>
          <a:stretch/>
        </p:blipFill>
        <p:spPr bwMode="auto">
          <a:xfrm>
            <a:off x="4454847" y="4005640"/>
            <a:ext cx="620222" cy="620222"/>
          </a:xfrm>
          <a:prstGeom prst="rect">
            <a:avLst/>
          </a:prstGeom>
        </p:spPr>
      </p:pic>
      <p:sp>
        <p:nvSpPr>
          <p:cNvPr id="87" name="TextBox 86"/>
          <p:cNvSpPr txBox="1"/>
          <p:nvPr/>
        </p:nvSpPr>
        <p:spPr bwMode="auto">
          <a:xfrm>
            <a:off x="9593415" y="4672299"/>
            <a:ext cx="214795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200" spc="-15">
                <a:solidFill>
                  <a:srgbClr val="7030A0"/>
                </a:solidFill>
                <a:latin typeface="Arial"/>
                <a:ea typeface="Arial"/>
                <a:cs typeface="Arial"/>
              </a:rPr>
              <a:t>Завод стройматериалов, </a:t>
            </a:r>
            <a:br>
              <a:rPr lang="ru-RU" sz="1200" spc="-15">
                <a:solidFill>
                  <a:srgbClr val="7030A0"/>
                </a:solidFill>
                <a:latin typeface="Arial"/>
                <a:ea typeface="Arial"/>
                <a:cs typeface="Arial"/>
              </a:rPr>
            </a:br>
            <a:r>
              <a:rPr lang="ru-RU" sz="1200" b="1" spc="-15">
                <a:solidFill>
                  <a:srgbClr val="7030A0"/>
                </a:solidFill>
                <a:latin typeface="Arial"/>
                <a:ea typeface="Arial"/>
                <a:cs typeface="Arial"/>
              </a:rPr>
              <a:t>не использующий ЗШМ</a:t>
            </a:r>
            <a:endParaRPr lang="ru-RU" sz="1200" b="1">
              <a:solidFill>
                <a:srgbClr val="7030A0"/>
              </a:solidFill>
            </a:endParaRPr>
          </a:p>
        </p:txBody>
      </p:sp>
      <p:pic>
        <p:nvPicPr>
          <p:cNvPr id="88" name="Рисунок 87"/>
          <p:cNvPicPr>
            <a:picLocks noChangeAspect="1"/>
          </p:cNvPicPr>
          <p:nvPr/>
        </p:nvPicPr>
        <p:blipFill>
          <a:blip r:embed="rId9"/>
          <a:stretch/>
        </p:blipFill>
        <p:spPr bwMode="auto">
          <a:xfrm>
            <a:off x="10340964" y="3959380"/>
            <a:ext cx="652856" cy="652856"/>
          </a:xfrm>
          <a:prstGeom prst="rect">
            <a:avLst/>
          </a:prstGeom>
        </p:spPr>
      </p:pic>
      <p:sp>
        <p:nvSpPr>
          <p:cNvPr id="89" name="TextBox 88"/>
          <p:cNvSpPr txBox="1"/>
          <p:nvPr/>
        </p:nvSpPr>
        <p:spPr bwMode="auto">
          <a:xfrm>
            <a:off x="761296" y="5558749"/>
            <a:ext cx="528063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400" spc="-15">
                <a:solidFill>
                  <a:schemeClr val="tx2"/>
                </a:solidFill>
                <a:latin typeface="Arial"/>
                <a:ea typeface="Arial"/>
                <a:cs typeface="Arial"/>
              </a:rPr>
              <a:t>Реализация механизма позволит создать новый рынок с минимальным гарантированным спросом на продукты переработки золошлаков</a:t>
            </a:r>
          </a:p>
        </p:txBody>
      </p:sp>
      <p:sp>
        <p:nvSpPr>
          <p:cNvPr id="91" name="Параллелограмм 90"/>
          <p:cNvSpPr/>
          <p:nvPr/>
        </p:nvSpPr>
        <p:spPr bwMode="auto">
          <a:xfrm>
            <a:off x="378198" y="5641875"/>
            <a:ext cx="317970" cy="247601"/>
          </a:xfrm>
          <a:prstGeom prst="parallelogram">
            <a:avLst>
              <a:gd name="adj" fmla="val 26802"/>
            </a:avLst>
          </a:prstGeom>
          <a:solidFill>
            <a:srgbClr val="C431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2000">
              <a:latin typeface="Helvetica"/>
              <a:cs typeface="Helvetica"/>
            </a:endParaRPr>
          </a:p>
        </p:txBody>
      </p:sp>
      <p:sp>
        <p:nvSpPr>
          <p:cNvPr id="92" name="Параллелограмм 91"/>
          <p:cNvSpPr/>
          <p:nvPr/>
        </p:nvSpPr>
        <p:spPr bwMode="auto">
          <a:xfrm>
            <a:off x="6689428" y="5641875"/>
            <a:ext cx="317970" cy="247601"/>
          </a:xfrm>
          <a:prstGeom prst="parallelogram">
            <a:avLst>
              <a:gd name="adj" fmla="val 26802"/>
            </a:avLst>
          </a:prstGeom>
          <a:solidFill>
            <a:srgbClr val="C431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2000">
              <a:latin typeface="Helvetica"/>
              <a:cs typeface="Helvetica"/>
            </a:endParaRPr>
          </a:p>
        </p:txBody>
      </p:sp>
      <p:sp>
        <p:nvSpPr>
          <p:cNvPr id="93" name="TextBox 92"/>
          <p:cNvSpPr txBox="1"/>
          <p:nvPr/>
        </p:nvSpPr>
        <p:spPr bwMode="auto">
          <a:xfrm>
            <a:off x="7041679" y="5558749"/>
            <a:ext cx="469840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400" spc="-15">
                <a:solidFill>
                  <a:schemeClr val="tx2"/>
                </a:solidFill>
                <a:latin typeface="Arial"/>
                <a:ea typeface="Arial"/>
                <a:cs typeface="Arial"/>
              </a:rPr>
              <a:t>Создаем возможность для предприятий формировать новые конкурентные преимущества в целях участия в госконтрактах</a:t>
            </a:r>
            <a:endParaRPr lang="ru-RU" sz="1400">
              <a:solidFill>
                <a:schemeClr val="tx2"/>
              </a:solidFill>
            </a:endParaRPr>
          </a:p>
        </p:txBody>
      </p:sp>
      <p:sp>
        <p:nvSpPr>
          <p:cNvPr id="94" name="TextBox 93"/>
          <p:cNvSpPr txBox="1"/>
          <p:nvPr/>
        </p:nvSpPr>
        <p:spPr bwMode="auto">
          <a:xfrm>
            <a:off x="274886" y="6316210"/>
            <a:ext cx="1163771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1100" i="1" spc="-15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* </a:t>
            </a:r>
            <a:r>
              <a:rPr lang="ru-RU" sz="1100" i="1" spc="-15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По умолчанию - </a:t>
            </a:r>
            <a:r>
              <a:rPr lang="ru-RU" sz="1100" b="1" i="1" spc="-15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130 км пути </a:t>
            </a:r>
            <a:r>
              <a:rPr lang="ru-RU" sz="1100" i="1" spc="-15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(не по прямой). Предварительная оценка на основе РПРФ №1557. Для уточненного расчета может быть разработана Методика.</a:t>
            </a:r>
            <a:endParaRPr lang="en-US" sz="1100" i="1" spc="-15" dirty="0">
              <a:solidFill>
                <a:schemeClr val="bg1">
                  <a:lumMod val="50000"/>
                </a:schemeClr>
              </a:solidFill>
              <a:latin typeface="Arial"/>
              <a:ea typeface="Arial"/>
              <a:cs typeface="Arial"/>
            </a:endParaRPr>
          </a:p>
          <a:p>
            <a:pPr algn="just">
              <a:defRPr/>
            </a:pPr>
            <a:r>
              <a:rPr lang="en-US" sz="1100" i="1" spc="-15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** </a:t>
            </a:r>
            <a:r>
              <a:rPr lang="ru-RU" sz="1100" i="1" spc="-15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Проекты, где требуется инертный материал в рамках ПСД (например: </a:t>
            </a:r>
            <a:r>
              <a:rPr lang="ru-RU" sz="1100" b="1" i="1" spc="-15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транспортное</a:t>
            </a:r>
            <a:r>
              <a:rPr lang="ru-RU" sz="1100" i="1" spc="-15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lang="ru-RU" sz="1100" b="1" i="1" spc="-15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строительство и др.)</a:t>
            </a:r>
            <a:endParaRPr dirty="0"/>
          </a:p>
        </p:txBody>
      </p:sp>
      <p:cxnSp>
        <p:nvCxnSpPr>
          <p:cNvPr id="96" name="Скругленная соединительная линия 38"/>
          <p:cNvCxnSpPr>
            <a:cxnSpLocks/>
            <a:stCxn id="70" idx="1"/>
            <a:endCxn id="67" idx="3"/>
          </p:cNvCxnSpPr>
          <p:nvPr/>
        </p:nvCxnSpPr>
        <p:spPr bwMode="auto">
          <a:xfrm rot="10800000">
            <a:off x="5248460" y="2037828"/>
            <a:ext cx="1972270" cy="84011"/>
          </a:xfrm>
          <a:prstGeom prst="curvedConnector3">
            <a:avLst>
              <a:gd name="adj1" fmla="val 50000"/>
            </a:avLst>
          </a:prstGeom>
          <a:ln w="6350">
            <a:solidFill>
              <a:schemeClr val="bg1">
                <a:lumMod val="65000"/>
              </a:schemeClr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Скругленная соединительная линия 50"/>
          <p:cNvCxnSpPr>
            <a:cxnSpLocks/>
            <a:stCxn id="64" idx="3"/>
            <a:endCxn id="67" idx="1"/>
          </p:cNvCxnSpPr>
          <p:nvPr/>
        </p:nvCxnSpPr>
        <p:spPr bwMode="auto">
          <a:xfrm flipV="1">
            <a:off x="1685116" y="2037827"/>
            <a:ext cx="2880950" cy="734191"/>
          </a:xfrm>
          <a:prstGeom prst="curvedConnector3">
            <a:avLst>
              <a:gd name="adj1" fmla="val 50000"/>
            </a:avLst>
          </a:prstGeom>
          <a:ln w="28575">
            <a:solidFill>
              <a:srgbClr val="00B0F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Box 99"/>
          <p:cNvSpPr txBox="1"/>
          <p:nvPr/>
        </p:nvSpPr>
        <p:spPr bwMode="auto">
          <a:xfrm>
            <a:off x="1905944" y="2268659"/>
            <a:ext cx="126385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i="1" spc="-15">
                <a:solidFill>
                  <a:srgbClr val="00B0F0"/>
                </a:solidFill>
                <a:latin typeface="Arial"/>
                <a:ea typeface="Arial"/>
                <a:cs typeface="Arial"/>
              </a:rPr>
              <a:t>Поставка ЗШМ</a:t>
            </a:r>
            <a:endParaRPr lang="ru-RU" sz="1100" i="1">
              <a:solidFill>
                <a:srgbClr val="00B0F0"/>
              </a:solidFill>
            </a:endParaRPr>
          </a:p>
        </p:txBody>
      </p:sp>
      <p:sp>
        <p:nvSpPr>
          <p:cNvPr id="101" name="TextBox 100"/>
          <p:cNvSpPr txBox="1"/>
          <p:nvPr/>
        </p:nvSpPr>
        <p:spPr bwMode="auto">
          <a:xfrm>
            <a:off x="3079292" y="1618045"/>
            <a:ext cx="142371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i="1" spc="-15">
                <a:solidFill>
                  <a:srgbClr val="00B0F0"/>
                </a:solidFill>
                <a:latin typeface="Arial"/>
                <a:ea typeface="Arial"/>
                <a:cs typeface="Arial"/>
              </a:rPr>
              <a:t>130</a:t>
            </a:r>
            <a:r>
              <a:rPr lang="en-US" sz="2400" b="1" i="1" spc="-15">
                <a:solidFill>
                  <a:srgbClr val="00B0F0"/>
                </a:solidFill>
                <a:latin typeface="Arial"/>
                <a:ea typeface="Arial"/>
                <a:cs typeface="Arial"/>
              </a:rPr>
              <a:t>*</a:t>
            </a:r>
            <a:r>
              <a:rPr lang="ru-RU" sz="1200" i="1" spc="-15">
                <a:solidFill>
                  <a:srgbClr val="00B0F0"/>
                </a:solidFill>
                <a:latin typeface="Arial"/>
                <a:ea typeface="Arial"/>
                <a:cs typeface="Arial"/>
              </a:rPr>
              <a:t> </a:t>
            </a:r>
            <a:r>
              <a:rPr lang="ru-RU" sz="1600" b="1" i="1" spc="-15">
                <a:solidFill>
                  <a:srgbClr val="00B0F0"/>
                </a:solidFill>
                <a:latin typeface="Arial"/>
                <a:ea typeface="Arial"/>
                <a:cs typeface="Arial"/>
              </a:rPr>
              <a:t>км</a:t>
            </a:r>
            <a:endParaRPr lang="ru-RU" sz="1100" b="1" i="1">
              <a:solidFill>
                <a:srgbClr val="00B0F0"/>
              </a:solidFill>
            </a:endParaRPr>
          </a:p>
        </p:txBody>
      </p:sp>
      <p:cxnSp>
        <p:nvCxnSpPr>
          <p:cNvPr id="102" name="Скругленная соединительная линия 50"/>
          <p:cNvCxnSpPr>
            <a:cxnSpLocks/>
            <a:stCxn id="64" idx="3"/>
            <a:endCxn id="85" idx="1"/>
          </p:cNvCxnSpPr>
          <p:nvPr/>
        </p:nvCxnSpPr>
        <p:spPr bwMode="auto">
          <a:xfrm>
            <a:off x="1685116" y="2772018"/>
            <a:ext cx="2769731" cy="1543733"/>
          </a:xfrm>
          <a:prstGeom prst="curvedConnector3">
            <a:avLst>
              <a:gd name="adj1" fmla="val 50000"/>
            </a:avLst>
          </a:prstGeom>
          <a:ln w="28575">
            <a:solidFill>
              <a:srgbClr val="00B0F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Box 102"/>
          <p:cNvSpPr txBox="1"/>
          <p:nvPr/>
        </p:nvSpPr>
        <p:spPr bwMode="auto">
          <a:xfrm>
            <a:off x="2644452" y="4038927"/>
            <a:ext cx="126385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i="1" spc="-15">
                <a:solidFill>
                  <a:srgbClr val="00B0F0"/>
                </a:solidFill>
                <a:latin typeface="Arial"/>
                <a:ea typeface="Arial"/>
                <a:cs typeface="Arial"/>
              </a:rPr>
              <a:t>Поставка ЗШМ</a:t>
            </a:r>
            <a:endParaRPr lang="ru-RU" sz="1100" i="1">
              <a:solidFill>
                <a:srgbClr val="00B0F0"/>
              </a:solidFill>
            </a:endParaRPr>
          </a:p>
        </p:txBody>
      </p:sp>
      <p:cxnSp>
        <p:nvCxnSpPr>
          <p:cNvPr id="104" name="Скругленная соединительная линия 51"/>
          <p:cNvCxnSpPr>
            <a:cxnSpLocks/>
            <a:stCxn id="85" idx="3"/>
            <a:endCxn id="84" idx="1"/>
          </p:cNvCxnSpPr>
          <p:nvPr/>
        </p:nvCxnSpPr>
        <p:spPr bwMode="auto">
          <a:xfrm flipV="1">
            <a:off x="5075069" y="4010335"/>
            <a:ext cx="2670014" cy="305416"/>
          </a:xfrm>
          <a:prstGeom prst="curvedConnector3">
            <a:avLst>
              <a:gd name="adj1" fmla="val 50000"/>
            </a:avLst>
          </a:prstGeom>
          <a:ln w="28575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Box 104"/>
          <p:cNvSpPr txBox="1"/>
          <p:nvPr/>
        </p:nvSpPr>
        <p:spPr bwMode="auto">
          <a:xfrm>
            <a:off x="6434496" y="4173247"/>
            <a:ext cx="1263859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050" i="1" spc="-15">
                <a:solidFill>
                  <a:srgbClr val="3073EA"/>
                </a:solidFill>
                <a:latin typeface="Arial"/>
                <a:ea typeface="Arial"/>
                <a:cs typeface="Arial"/>
              </a:rPr>
              <a:t>Приоритетная поставка материалов</a:t>
            </a:r>
            <a:endParaRPr lang="ru-RU" sz="1000" i="1">
              <a:solidFill>
                <a:srgbClr val="3073EA"/>
              </a:solidFill>
            </a:endParaRPr>
          </a:p>
        </p:txBody>
      </p:sp>
      <p:sp>
        <p:nvSpPr>
          <p:cNvPr id="106" name="TextBox 105"/>
          <p:cNvSpPr txBox="1"/>
          <p:nvPr/>
        </p:nvSpPr>
        <p:spPr bwMode="auto">
          <a:xfrm>
            <a:off x="5154608" y="3813908"/>
            <a:ext cx="142371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i="1" spc="-15">
                <a:solidFill>
                  <a:srgbClr val="3073EA"/>
                </a:solidFill>
                <a:latin typeface="Arial"/>
                <a:ea typeface="Arial"/>
                <a:cs typeface="Arial"/>
              </a:rPr>
              <a:t>130</a:t>
            </a:r>
            <a:r>
              <a:rPr lang="en-US" sz="2400" b="1" i="1" spc="-15">
                <a:solidFill>
                  <a:srgbClr val="3073EA"/>
                </a:solidFill>
                <a:latin typeface="Arial"/>
                <a:ea typeface="Arial"/>
                <a:cs typeface="Arial"/>
              </a:rPr>
              <a:t>*</a:t>
            </a:r>
            <a:r>
              <a:rPr lang="ru-RU" sz="1200" i="1" spc="-15">
                <a:solidFill>
                  <a:srgbClr val="3073EA"/>
                </a:solidFill>
                <a:latin typeface="Arial"/>
                <a:ea typeface="Arial"/>
                <a:cs typeface="Arial"/>
              </a:rPr>
              <a:t> </a:t>
            </a:r>
            <a:r>
              <a:rPr lang="ru-RU" sz="1600" b="1" i="1" spc="-15">
                <a:solidFill>
                  <a:srgbClr val="3073EA"/>
                </a:solidFill>
                <a:latin typeface="Arial"/>
                <a:ea typeface="Arial"/>
                <a:cs typeface="Arial"/>
              </a:rPr>
              <a:t>км</a:t>
            </a:r>
            <a:endParaRPr lang="ru-RU" sz="1100" b="1" i="1">
              <a:solidFill>
                <a:srgbClr val="3073EA"/>
              </a:solidFill>
            </a:endParaRPr>
          </a:p>
        </p:txBody>
      </p:sp>
      <p:cxnSp>
        <p:nvCxnSpPr>
          <p:cNvPr id="107" name="Скругленная соединительная линия 41"/>
          <p:cNvCxnSpPr>
            <a:cxnSpLocks/>
            <a:stCxn id="88" idx="1"/>
            <a:endCxn id="84" idx="3"/>
          </p:cNvCxnSpPr>
          <p:nvPr/>
        </p:nvCxnSpPr>
        <p:spPr bwMode="auto">
          <a:xfrm rot="10800000">
            <a:off x="8487224" y="4010336"/>
            <a:ext cx="1853740" cy="275473"/>
          </a:xfrm>
          <a:prstGeom prst="curvedConnector3">
            <a:avLst>
              <a:gd name="adj1" fmla="val 65695"/>
            </a:avLst>
          </a:prstGeom>
          <a:ln w="6350">
            <a:solidFill>
              <a:schemeClr val="bg1">
                <a:lumMod val="65000"/>
              </a:schemeClr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Овал 110"/>
          <p:cNvSpPr/>
          <p:nvPr/>
        </p:nvSpPr>
        <p:spPr bwMode="auto">
          <a:xfrm>
            <a:off x="3690980" y="3150383"/>
            <a:ext cx="396000" cy="396000"/>
          </a:xfrm>
          <a:prstGeom prst="ellipse">
            <a:avLst/>
          </a:prstGeom>
          <a:gradFill>
            <a:gsLst>
              <a:gs pos="0">
                <a:srgbClr val="C43185">
                  <a:alpha val="20000"/>
                </a:srgbClr>
              </a:gs>
              <a:gs pos="97000">
                <a:srgbClr val="3073EA">
                  <a:alpha val="20000"/>
                </a:srgbClr>
              </a:gs>
            </a:gsLst>
            <a:lin ang="10800000" scaled="0"/>
          </a:gradFill>
          <a:ln w="6350">
            <a:gradFill>
              <a:gsLst>
                <a:gs pos="0">
                  <a:srgbClr val="3073EA">
                    <a:alpha val="40000"/>
                  </a:srgbClr>
                </a:gs>
                <a:gs pos="100000">
                  <a:srgbClr val="C43185">
                    <a:alpha val="40000"/>
                  </a:srgbClr>
                </a:gs>
              </a:gsLst>
              <a:lin ang="0" scaled="1"/>
            </a:gra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chemeClr val="accent1"/>
                </a:solidFill>
                <a:latin typeface="Arial"/>
                <a:cs typeface="Arial"/>
              </a:rPr>
              <a:t>1</a:t>
            </a:r>
            <a:endParaRPr dirty="0"/>
          </a:p>
        </p:txBody>
      </p:sp>
      <p:sp>
        <p:nvSpPr>
          <p:cNvPr id="112" name="Овал 111"/>
          <p:cNvSpPr/>
          <p:nvPr/>
        </p:nvSpPr>
        <p:spPr bwMode="auto">
          <a:xfrm>
            <a:off x="9372854" y="4066325"/>
            <a:ext cx="396000" cy="396000"/>
          </a:xfrm>
          <a:prstGeom prst="ellipse">
            <a:avLst/>
          </a:prstGeom>
          <a:gradFill>
            <a:gsLst>
              <a:gs pos="0">
                <a:srgbClr val="FD5C5F">
                  <a:alpha val="20000"/>
                </a:srgbClr>
              </a:gs>
              <a:gs pos="100000">
                <a:srgbClr val="C43185">
                  <a:alpha val="20000"/>
                </a:srgbClr>
              </a:gs>
            </a:gsLst>
            <a:lin ang="10800000" scaled="0"/>
          </a:gradFill>
          <a:ln w="6350">
            <a:gradFill>
              <a:gsLst>
                <a:gs pos="0">
                  <a:srgbClr val="FD5C5F">
                    <a:alpha val="40000"/>
                  </a:srgbClr>
                </a:gs>
                <a:gs pos="100000">
                  <a:srgbClr val="C43185">
                    <a:alpha val="40000"/>
                  </a:srgbClr>
                </a:gs>
              </a:gsLst>
              <a:lin ang="10800000" scaled="1"/>
            </a:gra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ru-RU" sz="2000" b="1">
              <a:solidFill>
                <a:srgbClr val="C43185"/>
              </a:solidFill>
              <a:latin typeface="Arial"/>
              <a:cs typeface="Arial"/>
            </a:endParaRPr>
          </a:p>
        </p:txBody>
      </p:sp>
      <p:sp>
        <p:nvSpPr>
          <p:cNvPr id="113" name="Овал 112"/>
          <p:cNvSpPr/>
          <p:nvPr/>
        </p:nvSpPr>
        <p:spPr bwMode="auto">
          <a:xfrm>
            <a:off x="8622993" y="2254449"/>
            <a:ext cx="396000" cy="396000"/>
          </a:xfrm>
          <a:prstGeom prst="ellipse">
            <a:avLst/>
          </a:prstGeom>
          <a:gradFill>
            <a:gsLst>
              <a:gs pos="0">
                <a:srgbClr val="C43185">
                  <a:alpha val="20000"/>
                </a:srgbClr>
              </a:gs>
              <a:gs pos="97000">
                <a:srgbClr val="3073EA">
                  <a:alpha val="20000"/>
                </a:srgbClr>
              </a:gs>
            </a:gsLst>
            <a:lin ang="10800000" scaled="0"/>
          </a:gradFill>
          <a:ln w="6350">
            <a:gradFill>
              <a:gsLst>
                <a:gs pos="0">
                  <a:srgbClr val="3073EA">
                    <a:alpha val="40000"/>
                  </a:srgbClr>
                </a:gs>
                <a:gs pos="100000">
                  <a:srgbClr val="C43185">
                    <a:alpha val="40000"/>
                  </a:srgbClr>
                </a:gs>
              </a:gsLst>
              <a:lin ang="0" scaled="1"/>
            </a:gra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lang="ru-RU" sz="2000" dirty="0">
                <a:solidFill>
                  <a:schemeClr val="accent1"/>
                </a:solidFill>
                <a:latin typeface="Arial"/>
                <a:cs typeface="Arial"/>
              </a:rPr>
              <a:t>1</a:t>
            </a:r>
            <a:endParaRPr dirty="0"/>
          </a:p>
        </p:txBody>
      </p:sp>
      <p:sp>
        <p:nvSpPr>
          <p:cNvPr id="114" name="Овал 113"/>
          <p:cNvSpPr/>
          <p:nvPr/>
        </p:nvSpPr>
        <p:spPr bwMode="auto">
          <a:xfrm>
            <a:off x="8622993" y="2744992"/>
            <a:ext cx="396000" cy="396000"/>
          </a:xfrm>
          <a:prstGeom prst="ellipse">
            <a:avLst/>
          </a:prstGeom>
          <a:gradFill>
            <a:gsLst>
              <a:gs pos="0">
                <a:srgbClr val="FD5C5F">
                  <a:alpha val="20000"/>
                </a:srgbClr>
              </a:gs>
              <a:gs pos="100000">
                <a:srgbClr val="C43185">
                  <a:alpha val="20000"/>
                </a:srgbClr>
              </a:gs>
            </a:gsLst>
            <a:lin ang="10800000" scaled="0"/>
          </a:gradFill>
          <a:ln w="6350">
            <a:gradFill>
              <a:gsLst>
                <a:gs pos="0">
                  <a:srgbClr val="FD5C5F">
                    <a:alpha val="40000"/>
                  </a:srgbClr>
                </a:gs>
                <a:gs pos="100000">
                  <a:srgbClr val="C43185">
                    <a:alpha val="40000"/>
                  </a:srgbClr>
                </a:gs>
              </a:gsLst>
              <a:lin ang="10800000" scaled="1"/>
            </a:gra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lang="ru-RU" sz="2000" dirty="0">
                <a:solidFill>
                  <a:srgbClr val="C43185"/>
                </a:solidFill>
                <a:latin typeface="Arial"/>
                <a:cs typeface="Arial"/>
              </a:rPr>
              <a:t>2</a:t>
            </a:r>
            <a:endParaRPr dirty="0"/>
          </a:p>
        </p:txBody>
      </p:sp>
      <p:sp>
        <p:nvSpPr>
          <p:cNvPr id="115" name="TextBox 114"/>
          <p:cNvSpPr txBox="1"/>
          <p:nvPr/>
        </p:nvSpPr>
        <p:spPr bwMode="auto">
          <a:xfrm>
            <a:off x="9124286" y="2309168"/>
            <a:ext cx="271963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100" i="1" spc="-15">
                <a:solidFill>
                  <a:schemeClr val="tx2"/>
                </a:solidFill>
                <a:latin typeface="Helvetica"/>
                <a:ea typeface="Arial"/>
                <a:cs typeface="Helvetica"/>
              </a:rPr>
              <a:t>Золошлаковых материалов (ЗШМ)</a:t>
            </a:r>
            <a:endParaRPr lang="ru-RU" sz="1100" i="1" spc="-15">
              <a:solidFill>
                <a:schemeClr val="tx2"/>
              </a:solidFill>
              <a:latin typeface="Helvetica"/>
              <a:cs typeface="Helvetica"/>
            </a:endParaRPr>
          </a:p>
        </p:txBody>
      </p:sp>
      <p:sp>
        <p:nvSpPr>
          <p:cNvPr id="116" name="TextBox 115"/>
          <p:cNvSpPr txBox="1"/>
          <p:nvPr/>
        </p:nvSpPr>
        <p:spPr bwMode="auto">
          <a:xfrm>
            <a:off x="9124287" y="2700850"/>
            <a:ext cx="261282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algn="just">
              <a:defRPr sz="1200" i="1" spc="-15">
                <a:solidFill>
                  <a:schemeClr val="tx2"/>
                </a:solidFill>
                <a:latin typeface="Helvetica"/>
                <a:ea typeface="+mj-ea"/>
                <a:cs typeface="Helvetica"/>
              </a:defRPr>
            </a:lvl1pPr>
          </a:lstStyle>
          <a:p>
            <a:pPr algn="l">
              <a:defRPr/>
            </a:pPr>
            <a:r>
              <a:rPr lang="ru-RU" sz="1100"/>
              <a:t>Стройматериалов, </a:t>
            </a:r>
            <a:br>
              <a:rPr lang="ru-RU" sz="1100"/>
            </a:br>
            <a:r>
              <a:rPr lang="ru-RU" sz="1100"/>
              <a:t>произведенных с долей ЗШМ</a:t>
            </a:r>
            <a:endParaRPr/>
          </a:p>
        </p:txBody>
      </p:sp>
      <p:sp>
        <p:nvSpPr>
          <p:cNvPr id="118" name="TextBox 117"/>
          <p:cNvSpPr txBox="1"/>
          <p:nvPr/>
        </p:nvSpPr>
        <p:spPr bwMode="auto">
          <a:xfrm rot="20754792">
            <a:off x="1139978" y="1770257"/>
            <a:ext cx="2830769" cy="276999"/>
          </a:xfrm>
          <a:prstGeom prst="rect">
            <a:avLst/>
          </a:prstGeom>
          <a:noFill/>
        </p:spPr>
        <p:txBody>
          <a:bodyPr wrap="square">
            <a:prstTxWarp prst="textArchUp">
              <a:avLst>
                <a:gd name="adj" fmla="val 10801934"/>
              </a:avLst>
            </a:prstTxWarp>
            <a:spAutoFit/>
          </a:bodyPr>
          <a:lstStyle/>
          <a:p>
            <a:pPr algn="ctr">
              <a:defRPr/>
            </a:pPr>
            <a:r>
              <a:rPr lang="ru-RU" sz="900" i="1" spc="-15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Зона «Эффективного радиуса»</a:t>
            </a:r>
            <a:endParaRPr lang="ru-RU" sz="800" i="1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9" name="TextBox 118"/>
          <p:cNvSpPr txBox="1"/>
          <p:nvPr/>
        </p:nvSpPr>
        <p:spPr bwMode="auto">
          <a:xfrm rot="21225650">
            <a:off x="4677458" y="3482898"/>
            <a:ext cx="2830769" cy="276999"/>
          </a:xfrm>
          <a:prstGeom prst="rect">
            <a:avLst/>
          </a:prstGeom>
          <a:noFill/>
        </p:spPr>
        <p:txBody>
          <a:bodyPr wrap="square">
            <a:prstTxWarp prst="textArchUp">
              <a:avLst>
                <a:gd name="adj" fmla="val 10801934"/>
              </a:avLst>
            </a:prstTxWarp>
            <a:spAutoFit/>
          </a:bodyPr>
          <a:lstStyle/>
          <a:p>
            <a:pPr algn="ctr">
              <a:defRPr/>
            </a:pPr>
            <a:r>
              <a:rPr lang="ru-RU" sz="900" i="1" spc="-15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Зона «Эффективного радиуса»</a:t>
            </a:r>
            <a:endParaRPr lang="ru-RU" sz="800" i="1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 bwMode="auto">
          <a:xfrm rot="150074">
            <a:off x="5855657" y="1467920"/>
            <a:ext cx="15864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200" b="1" i="1" spc="-15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Лимит на использование</a:t>
            </a:r>
            <a:endParaRPr/>
          </a:p>
        </p:txBody>
      </p:sp>
      <p:sp>
        <p:nvSpPr>
          <p:cNvPr id="53" name="Прямоугольник 52"/>
          <p:cNvSpPr/>
          <p:nvPr/>
        </p:nvSpPr>
        <p:spPr bwMode="auto">
          <a:xfrm rot="303288">
            <a:off x="9012360" y="3660084"/>
            <a:ext cx="133270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200" b="1" i="1" spc="-15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Лимит на использование</a:t>
            </a:r>
            <a:endParaRPr/>
          </a:p>
        </p:txBody>
      </p:sp>
      <p:sp>
        <p:nvSpPr>
          <p:cNvPr id="3" name="Стрелка: вниз 2"/>
          <p:cNvSpPr/>
          <p:nvPr/>
        </p:nvSpPr>
        <p:spPr bwMode="auto">
          <a:xfrm>
            <a:off x="9494048" y="4186616"/>
            <a:ext cx="170699" cy="214476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Овал 3"/>
          <p:cNvSpPr/>
          <p:nvPr/>
        </p:nvSpPr>
        <p:spPr bwMode="auto">
          <a:xfrm>
            <a:off x="6421262" y="1900968"/>
            <a:ext cx="396000" cy="396000"/>
          </a:xfrm>
          <a:prstGeom prst="ellipse">
            <a:avLst/>
          </a:prstGeom>
          <a:gradFill>
            <a:gsLst>
              <a:gs pos="0">
                <a:srgbClr val="FD5C5F">
                  <a:alpha val="20000"/>
                </a:srgbClr>
              </a:gs>
              <a:gs pos="100000">
                <a:srgbClr val="C43185">
                  <a:alpha val="20000"/>
                </a:srgbClr>
              </a:gs>
            </a:gsLst>
            <a:lin ang="10800000" scaled="0"/>
          </a:gradFill>
          <a:ln w="6350">
            <a:gradFill>
              <a:gsLst>
                <a:gs pos="0">
                  <a:srgbClr val="FD5C5F">
                    <a:alpha val="40000"/>
                  </a:srgbClr>
                </a:gs>
                <a:gs pos="100000">
                  <a:srgbClr val="C43185">
                    <a:alpha val="40000"/>
                  </a:srgbClr>
                </a:gs>
              </a:gsLst>
              <a:lin ang="10800000" scaled="1"/>
            </a:gra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ru-RU" sz="2000" b="1">
              <a:solidFill>
                <a:srgbClr val="C43185"/>
              </a:solidFill>
              <a:latin typeface="Arial"/>
              <a:cs typeface="Arial"/>
            </a:endParaRPr>
          </a:p>
        </p:txBody>
      </p:sp>
      <p:sp>
        <p:nvSpPr>
          <p:cNvPr id="5" name="Стрелка: вниз 4"/>
          <p:cNvSpPr/>
          <p:nvPr/>
        </p:nvSpPr>
        <p:spPr bwMode="auto">
          <a:xfrm>
            <a:off x="6542456" y="2021258"/>
            <a:ext cx="170699" cy="214476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TextBox 7"/>
          <p:cNvSpPr txBox="1"/>
          <p:nvPr/>
        </p:nvSpPr>
        <p:spPr bwMode="auto">
          <a:xfrm>
            <a:off x="8564059" y="1623275"/>
            <a:ext cx="3084936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050" b="1" spc="-15">
                <a:solidFill>
                  <a:schemeClr val="tx2"/>
                </a:solidFill>
                <a:latin typeface="Helvetica"/>
                <a:ea typeface="Arial"/>
                <a:cs typeface="Helvetica"/>
              </a:rPr>
              <a:t>При подтверждении технико-экономической эффективности </a:t>
            </a:r>
            <a:r>
              <a:rPr lang="ru-RU" sz="1050" spc="-15">
                <a:solidFill>
                  <a:schemeClr val="tx2"/>
                </a:solidFill>
                <a:latin typeface="Helvetica"/>
                <a:ea typeface="Arial"/>
                <a:cs typeface="Helvetica"/>
              </a:rPr>
              <a:t>обеспечивается приоритетное использование:</a:t>
            </a:r>
            <a:endParaRPr lang="ru-RU" sz="1050"/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id="{196C78C0-C56D-4777-AB66-FE203C2606DF}"/>
              </a:ext>
            </a:extLst>
          </p:cNvPr>
          <p:cNvSpPr/>
          <p:nvPr/>
        </p:nvSpPr>
        <p:spPr bwMode="auto">
          <a:xfrm>
            <a:off x="6220124" y="4946315"/>
            <a:ext cx="396000" cy="396000"/>
          </a:xfrm>
          <a:prstGeom prst="ellipse">
            <a:avLst/>
          </a:prstGeom>
          <a:gradFill>
            <a:gsLst>
              <a:gs pos="0">
                <a:srgbClr val="FD5C5F">
                  <a:alpha val="20000"/>
                </a:srgbClr>
              </a:gs>
              <a:gs pos="100000">
                <a:srgbClr val="C43185">
                  <a:alpha val="20000"/>
                </a:srgbClr>
              </a:gs>
            </a:gsLst>
            <a:lin ang="10800000" scaled="0"/>
          </a:gradFill>
          <a:ln w="6350">
            <a:gradFill>
              <a:gsLst>
                <a:gs pos="0">
                  <a:srgbClr val="FD5C5F">
                    <a:alpha val="40000"/>
                  </a:srgbClr>
                </a:gs>
                <a:gs pos="100000">
                  <a:srgbClr val="C43185">
                    <a:alpha val="40000"/>
                  </a:srgbClr>
                </a:gs>
              </a:gsLst>
              <a:lin ang="10800000" scaled="1"/>
            </a:gra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lang="ru-RU" sz="2000" dirty="0">
                <a:solidFill>
                  <a:srgbClr val="C43185"/>
                </a:solidFill>
                <a:latin typeface="Arial"/>
                <a:cs typeface="Arial"/>
              </a:rPr>
              <a:t>2</a:t>
            </a:r>
            <a:endParaRPr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6" name="Прямоугольник 45"/>
          <p:cNvSpPr/>
          <p:nvPr/>
        </p:nvSpPr>
        <p:spPr bwMode="auto">
          <a:xfrm>
            <a:off x="8915384" y="2015525"/>
            <a:ext cx="3049514" cy="4520535"/>
          </a:xfrm>
          <a:prstGeom prst="rect">
            <a:avLst/>
          </a:prstGeom>
          <a:solidFill>
            <a:srgbClr val="C43185">
              <a:alpha val="3000"/>
            </a:srgbClr>
          </a:solidFill>
          <a:ln w="3175">
            <a:solidFill>
              <a:srgbClr val="C43185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9" name="Прямоугольник 38"/>
          <p:cNvSpPr/>
          <p:nvPr/>
        </p:nvSpPr>
        <p:spPr bwMode="auto">
          <a:xfrm>
            <a:off x="4656079" y="2015526"/>
            <a:ext cx="3049514" cy="4520535"/>
          </a:xfrm>
          <a:prstGeom prst="rect">
            <a:avLst/>
          </a:prstGeom>
          <a:solidFill>
            <a:srgbClr val="00B0F0">
              <a:alpha val="5000"/>
            </a:srgbClr>
          </a:solidFill>
          <a:ln w="3175"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982995" y="2016115"/>
            <a:ext cx="2914168" cy="4520535"/>
          </a:xfrm>
          <a:prstGeom prst="rect">
            <a:avLst/>
          </a:prstGeom>
          <a:solidFill>
            <a:srgbClr val="0070C0">
              <a:alpha val="5000"/>
            </a:srgbClr>
          </a:solidFill>
          <a:ln w="3175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>
          <a:xfrm>
            <a:off x="11388636" y="6548117"/>
            <a:ext cx="838200" cy="365125"/>
          </a:xfrm>
        </p:spPr>
        <p:txBody>
          <a:bodyPr/>
          <a:lstStyle/>
          <a:p>
            <a:pPr>
              <a:defRPr/>
            </a:pPr>
            <a:fld id="{1AA79F0F-5F1F-431A-9931-50D610F81453}" type="slidenum">
              <a:rPr lang="ru-RU">
                <a:latin typeface="Helvetica"/>
                <a:cs typeface="Helvetica"/>
              </a:rPr>
              <a:t>17</a:t>
            </a:fld>
            <a:endParaRPr lang="ru-RU">
              <a:latin typeface="Helvetica"/>
              <a:cs typeface="Helvetica"/>
            </a:endParaRPr>
          </a:p>
        </p:txBody>
      </p:sp>
      <p:pic>
        <p:nvPicPr>
          <p:cNvPr id="57" name="Рисунок 56"/>
          <p:cNvPicPr>
            <a:picLocks noChangeAspect="1"/>
          </p:cNvPicPr>
          <p:nvPr/>
        </p:nvPicPr>
        <p:blipFill>
          <a:blip r:embed="rId3"/>
          <a:srcRect l="16898" t="33023" r="10897" b="40879"/>
          <a:stretch/>
        </p:blipFill>
        <p:spPr bwMode="auto">
          <a:xfrm>
            <a:off x="9971730" y="90620"/>
            <a:ext cx="1730364" cy="625420"/>
          </a:xfrm>
          <a:prstGeom prst="rect">
            <a:avLst/>
          </a:prstGeom>
        </p:spPr>
      </p:pic>
      <p:grpSp>
        <p:nvGrpSpPr>
          <p:cNvPr id="59" name="Группа 58"/>
          <p:cNvGrpSpPr/>
          <p:nvPr/>
        </p:nvGrpSpPr>
        <p:grpSpPr bwMode="auto">
          <a:xfrm>
            <a:off x="-215899" y="65418"/>
            <a:ext cx="9936816" cy="461665"/>
            <a:chOff x="54349" y="268001"/>
            <a:chExt cx="9936816" cy="461665"/>
          </a:xfrm>
          <a:solidFill>
            <a:srgbClr val="0070C0"/>
          </a:solidFill>
        </p:grpSpPr>
        <p:sp>
          <p:nvSpPr>
            <p:cNvPr id="60" name="Параллелограмм 59"/>
            <p:cNvSpPr/>
            <p:nvPr/>
          </p:nvSpPr>
          <p:spPr bwMode="auto">
            <a:xfrm>
              <a:off x="54349" y="293203"/>
              <a:ext cx="9936816" cy="422060"/>
            </a:xfrm>
            <a:prstGeom prst="parallelogram">
              <a:avLst>
                <a:gd name="adj" fmla="val 26802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>
                <a:latin typeface="Helvetica"/>
                <a:cs typeface="Helvetica"/>
              </a:endParaRPr>
            </a:p>
          </p:txBody>
        </p:sp>
        <p:sp>
          <p:nvSpPr>
            <p:cNvPr id="61" name="TextBox 60"/>
            <p:cNvSpPr txBox="1"/>
            <p:nvPr/>
          </p:nvSpPr>
          <p:spPr bwMode="auto">
            <a:xfrm>
              <a:off x="496672" y="268001"/>
              <a:ext cx="89754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ru-RU" sz="2400" b="1">
                  <a:solidFill>
                    <a:schemeClr val="bg1"/>
                  </a:solidFill>
                  <a:latin typeface="Helvetica"/>
                  <a:cs typeface="Helvetica"/>
                </a:rPr>
                <a:t>Осуществление администрирования</a:t>
              </a:r>
              <a:endParaRPr/>
            </a:p>
          </p:txBody>
        </p:sp>
      </p:grpSp>
      <p:sp>
        <p:nvSpPr>
          <p:cNvPr id="8" name="TextBox 7"/>
          <p:cNvSpPr txBox="1"/>
          <p:nvPr/>
        </p:nvSpPr>
        <p:spPr bwMode="auto">
          <a:xfrm>
            <a:off x="987970" y="4151485"/>
            <a:ext cx="2909193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  <a:defRPr/>
            </a:pPr>
            <a:r>
              <a:rPr lang="ru-RU" sz="1400" spc="-15">
                <a:solidFill>
                  <a:schemeClr val="tx2"/>
                </a:solidFill>
                <a:latin typeface="Arial"/>
                <a:ea typeface="Arial"/>
                <a:cs typeface="Arial"/>
              </a:rPr>
              <a:t>Установление наличия в ПСД на строительство положений об использовании вторичного сырья</a:t>
            </a:r>
            <a:endParaRPr/>
          </a:p>
          <a:p>
            <a:pPr marL="285750" indent="-285750">
              <a:buFontTx/>
              <a:buChar char="-"/>
              <a:defRPr/>
            </a:pPr>
            <a:endParaRPr lang="ru-RU" sz="1400" spc="-15">
              <a:solidFill>
                <a:schemeClr val="tx2"/>
              </a:solidFill>
              <a:latin typeface="Arial"/>
              <a:ea typeface="Arial"/>
              <a:cs typeface="Arial"/>
            </a:endParaRPr>
          </a:p>
          <a:p>
            <a:pPr marL="285750" indent="-285750">
              <a:buFontTx/>
              <a:buChar char="-"/>
              <a:defRPr/>
            </a:pPr>
            <a:r>
              <a:rPr lang="ru-RU" sz="1400" spc="-15">
                <a:solidFill>
                  <a:schemeClr val="tx2"/>
                </a:solidFill>
                <a:latin typeface="Arial"/>
                <a:ea typeface="Arial"/>
                <a:cs typeface="Arial"/>
              </a:rPr>
              <a:t>Утверждение ПСД только </a:t>
            </a:r>
            <a:br>
              <a:rPr lang="ru-RU" sz="1400" spc="-15">
                <a:solidFill>
                  <a:schemeClr val="tx2"/>
                </a:solidFill>
                <a:latin typeface="Arial"/>
                <a:ea typeface="Arial"/>
                <a:cs typeface="Arial"/>
              </a:rPr>
            </a:br>
            <a:r>
              <a:rPr lang="ru-RU" sz="1400" spc="-15">
                <a:solidFill>
                  <a:schemeClr val="tx2"/>
                </a:solidFill>
                <a:latin typeface="Arial"/>
                <a:ea typeface="Arial"/>
                <a:cs typeface="Arial"/>
              </a:rPr>
              <a:t>в случае соответствия концепции «Эффективного радиуса»</a:t>
            </a:r>
            <a:endParaRPr/>
          </a:p>
        </p:txBody>
      </p:sp>
      <p:sp>
        <p:nvSpPr>
          <p:cNvPr id="2" name="Прямоугольник 1"/>
          <p:cNvSpPr/>
          <p:nvPr/>
        </p:nvSpPr>
        <p:spPr bwMode="auto">
          <a:xfrm>
            <a:off x="1022751" y="2066915"/>
            <a:ext cx="253073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b="1" i="1" spc="-15">
                <a:solidFill>
                  <a:schemeClr val="tx2"/>
                </a:solidFill>
                <a:latin typeface="Arial"/>
                <a:cs typeface="Arial"/>
              </a:rPr>
              <a:t>Администратор контроля:</a:t>
            </a:r>
            <a:endParaRPr/>
          </a:p>
        </p:txBody>
      </p:sp>
      <p:sp>
        <p:nvSpPr>
          <p:cNvPr id="9" name="TextBox 8"/>
          <p:cNvSpPr txBox="1"/>
          <p:nvPr/>
        </p:nvSpPr>
        <p:spPr bwMode="auto">
          <a:xfrm>
            <a:off x="4661779" y="4151485"/>
            <a:ext cx="2965072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marL="285750" indent="-285750">
              <a:buFontTx/>
              <a:buChar char="-"/>
              <a:defRPr sz="1400" spc="-15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pPr>
              <a:defRPr/>
            </a:pPr>
            <a:r>
              <a:rPr lang="ru-RU"/>
              <a:t>Проверка наличия документов, подтверждающих использование </a:t>
            </a:r>
            <a:br>
              <a:rPr lang="ru-RU"/>
            </a:br>
            <a:r>
              <a:rPr lang="ru-RU"/>
              <a:t>в строительстве вторичного сырья или материалов </a:t>
            </a:r>
            <a:br>
              <a:rPr lang="ru-RU"/>
            </a:br>
            <a:r>
              <a:rPr lang="ru-RU"/>
              <a:t>с их использованием</a:t>
            </a:r>
            <a:endParaRPr/>
          </a:p>
          <a:p>
            <a:pPr>
              <a:defRPr/>
            </a:pPr>
            <a:endParaRPr lang="ru-RU"/>
          </a:p>
        </p:txBody>
      </p:sp>
      <p:sp>
        <p:nvSpPr>
          <p:cNvPr id="10" name="TextBox 9"/>
          <p:cNvSpPr txBox="1"/>
          <p:nvPr/>
        </p:nvSpPr>
        <p:spPr bwMode="auto">
          <a:xfrm>
            <a:off x="8953749" y="4155927"/>
            <a:ext cx="2872515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marL="285750" indent="-285750">
              <a:buFontTx/>
              <a:buChar char="-"/>
              <a:defRPr sz="1400" spc="-15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pPr>
              <a:defRPr/>
            </a:pPr>
            <a:r>
              <a:rPr lang="ru-RU" dirty="0"/>
              <a:t>Мониторинг госзакупок и планов строительства на предмет исполнения критериев «Эффективного радиуса»</a:t>
            </a:r>
            <a:endParaRPr dirty="0"/>
          </a:p>
          <a:p>
            <a:pPr>
              <a:defRPr/>
            </a:pPr>
            <a:endParaRPr lang="ru-RU" dirty="0"/>
          </a:p>
          <a:p>
            <a:pPr>
              <a:defRPr/>
            </a:pPr>
            <a:r>
              <a:rPr lang="ru-RU" dirty="0"/>
              <a:t>Оперативное уведомление инициатора закупки и ФАС </a:t>
            </a:r>
            <a:br>
              <a:rPr lang="ru-RU" dirty="0"/>
            </a:br>
            <a:r>
              <a:rPr lang="ru-RU" dirty="0"/>
              <a:t>в случае обнаруженных нарушений</a:t>
            </a:r>
            <a:endParaRPr dirty="0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82995" y="823752"/>
            <a:ext cx="22025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spc="-15">
                <a:solidFill>
                  <a:srgbClr val="0070C0"/>
                </a:solidFill>
                <a:latin typeface="Arial"/>
                <a:cs typeface="Arial"/>
              </a:rPr>
              <a:t>Утверждение ПСД</a:t>
            </a:r>
            <a:endParaRPr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4661779" y="887101"/>
            <a:ext cx="324472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spc="-15">
                <a:solidFill>
                  <a:srgbClr val="00B0F0"/>
                </a:solidFill>
                <a:latin typeface="Arial"/>
                <a:cs typeface="Arial"/>
              </a:rPr>
              <a:t>Предэксплуатационный контроль*</a:t>
            </a:r>
            <a:endParaRPr/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8953749" y="933505"/>
            <a:ext cx="283397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spc="-15">
                <a:solidFill>
                  <a:srgbClr val="C43185"/>
                </a:solidFill>
                <a:latin typeface="Arial"/>
                <a:cs typeface="Arial"/>
              </a:rPr>
              <a:t>Общественный контроль</a:t>
            </a:r>
            <a:endParaRPr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3989927" y="887101"/>
            <a:ext cx="619097" cy="619097"/>
          </a:xfrm>
          <a:prstGeom prst="rect">
            <a:avLst/>
          </a:prstGeom>
        </p:spPr>
      </p:pic>
      <p:pic>
        <p:nvPicPr>
          <p:cNvPr id="16" name="Рисунок 15" descr="Контракт контур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256371" y="863317"/>
            <a:ext cx="726624" cy="66666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8252521" y="963173"/>
            <a:ext cx="591622" cy="591622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 bwMode="auto">
          <a:xfrm>
            <a:off x="4701534" y="2066915"/>
            <a:ext cx="253073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b="1" i="1" spc="-15">
                <a:solidFill>
                  <a:schemeClr val="tx2"/>
                </a:solidFill>
                <a:latin typeface="Arial"/>
                <a:cs typeface="Arial"/>
              </a:rPr>
              <a:t>Администратор контроля:</a:t>
            </a:r>
            <a:endParaRPr/>
          </a:p>
        </p:txBody>
      </p:sp>
      <p:sp>
        <p:nvSpPr>
          <p:cNvPr id="20" name="Прямоугольник 19"/>
          <p:cNvSpPr/>
          <p:nvPr/>
        </p:nvSpPr>
        <p:spPr bwMode="auto">
          <a:xfrm>
            <a:off x="8993505" y="2066915"/>
            <a:ext cx="253073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b="1" i="1" spc="-15">
                <a:solidFill>
                  <a:schemeClr val="tx2"/>
                </a:solidFill>
                <a:latin typeface="Arial"/>
                <a:cs typeface="Arial"/>
              </a:rPr>
              <a:t>Администратор контроля:</a:t>
            </a:r>
            <a:endParaRPr/>
          </a:p>
        </p:txBody>
      </p:sp>
      <p:cxnSp>
        <p:nvCxnSpPr>
          <p:cNvPr id="15" name="Соединительная линия уступом 14"/>
          <p:cNvCxnSpPr>
            <a:cxnSpLocks/>
            <a:stCxn id="16" idx="2"/>
            <a:endCxn id="2" idx="1"/>
          </p:cNvCxnSpPr>
          <p:nvPr/>
        </p:nvCxnSpPr>
        <p:spPr bwMode="auto">
          <a:xfrm rot="16199999" flipH="1">
            <a:off x="461966" y="1687698"/>
            <a:ext cx="675434" cy="360000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Соединительная линия уступом 29"/>
          <p:cNvCxnSpPr>
            <a:cxnSpLocks/>
            <a:stCxn id="4" idx="2"/>
          </p:cNvCxnSpPr>
          <p:nvPr/>
        </p:nvCxnSpPr>
        <p:spPr bwMode="auto">
          <a:xfrm rot="16199999" flipH="1">
            <a:off x="4085939" y="1719734"/>
            <a:ext cx="765468" cy="338395"/>
          </a:xfrm>
          <a:prstGeom prst="bentConnector3">
            <a:avLst>
              <a:gd name="adj1" fmla="val 100186"/>
            </a:avLst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Соединительная линия уступом 30"/>
          <p:cNvCxnSpPr>
            <a:cxnSpLocks/>
          </p:cNvCxnSpPr>
          <p:nvPr/>
        </p:nvCxnSpPr>
        <p:spPr bwMode="auto">
          <a:xfrm rot="16199999" flipH="1">
            <a:off x="8391584" y="1747867"/>
            <a:ext cx="684000" cy="363600"/>
          </a:xfrm>
          <a:prstGeom prst="bentConnector2">
            <a:avLst/>
          </a:prstGeom>
          <a:ln>
            <a:solidFill>
              <a:srgbClr val="C4318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Рисунок 24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/>
        </p:blipFill>
        <p:spPr bwMode="auto">
          <a:xfrm>
            <a:off x="8936907" y="2522621"/>
            <a:ext cx="2400417" cy="826079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/>
        </p:blipFill>
        <p:spPr bwMode="auto">
          <a:xfrm>
            <a:off x="1061397" y="2663411"/>
            <a:ext cx="2304000" cy="544499"/>
          </a:xfrm>
          <a:prstGeom prst="rect">
            <a:avLst/>
          </a:prstGeom>
        </p:spPr>
      </p:pic>
      <p:sp>
        <p:nvSpPr>
          <p:cNvPr id="42" name="Прямоугольник 41"/>
          <p:cNvSpPr/>
          <p:nvPr/>
        </p:nvSpPr>
        <p:spPr bwMode="auto">
          <a:xfrm>
            <a:off x="1022751" y="3655047"/>
            <a:ext cx="219927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b="1" i="1" spc="-15">
                <a:solidFill>
                  <a:schemeClr val="tx2"/>
                </a:solidFill>
                <a:latin typeface="Arial"/>
                <a:cs typeface="Arial"/>
              </a:rPr>
              <a:t>Что делает:</a:t>
            </a:r>
            <a:endParaRPr/>
          </a:p>
        </p:txBody>
      </p:sp>
      <p:sp>
        <p:nvSpPr>
          <p:cNvPr id="43" name="Прямоугольник 42"/>
          <p:cNvSpPr/>
          <p:nvPr/>
        </p:nvSpPr>
        <p:spPr bwMode="auto">
          <a:xfrm>
            <a:off x="4672730" y="3655046"/>
            <a:ext cx="219927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b="1" i="1" spc="-15">
                <a:solidFill>
                  <a:schemeClr val="tx2"/>
                </a:solidFill>
                <a:latin typeface="Arial"/>
                <a:cs typeface="Arial"/>
              </a:rPr>
              <a:t>Что делает:</a:t>
            </a:r>
            <a:endParaRPr/>
          </a:p>
        </p:txBody>
      </p:sp>
      <p:sp>
        <p:nvSpPr>
          <p:cNvPr id="44" name="Прямоугольник 43"/>
          <p:cNvSpPr/>
          <p:nvPr/>
        </p:nvSpPr>
        <p:spPr bwMode="auto">
          <a:xfrm>
            <a:off x="8955140" y="3661621"/>
            <a:ext cx="219927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b="1" i="1" spc="-15">
                <a:solidFill>
                  <a:schemeClr val="tx2"/>
                </a:solidFill>
                <a:latin typeface="Arial"/>
                <a:cs typeface="Arial"/>
              </a:rPr>
              <a:t>Что делает:</a:t>
            </a:r>
            <a:endParaRPr/>
          </a:p>
        </p:txBody>
      </p:sp>
      <p:cxnSp>
        <p:nvCxnSpPr>
          <p:cNvPr id="45" name="Соединительная линия уступом 44"/>
          <p:cNvCxnSpPr>
            <a:cxnSpLocks/>
            <a:stCxn id="6" idx="2"/>
            <a:endCxn id="44" idx="1"/>
          </p:cNvCxnSpPr>
          <p:nvPr/>
        </p:nvCxnSpPr>
        <p:spPr bwMode="auto">
          <a:xfrm rot="16199999" flipH="1">
            <a:off x="7605669" y="2497458"/>
            <a:ext cx="2245326" cy="360000"/>
          </a:xfrm>
          <a:prstGeom prst="bentConnector2">
            <a:avLst/>
          </a:prstGeom>
          <a:ln>
            <a:solidFill>
              <a:srgbClr val="C4318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Соединительная линия уступом 47"/>
          <p:cNvCxnSpPr>
            <a:cxnSpLocks/>
            <a:stCxn id="4" idx="2"/>
          </p:cNvCxnSpPr>
          <p:nvPr/>
        </p:nvCxnSpPr>
        <p:spPr bwMode="auto">
          <a:xfrm rot="16199999" flipH="1">
            <a:off x="3274984" y="2530690"/>
            <a:ext cx="2379680" cy="330696"/>
          </a:xfrm>
          <a:prstGeom prst="bentConnector3">
            <a:avLst>
              <a:gd name="adj1" fmla="val 100021"/>
            </a:avLst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Соединительная линия уступом 50"/>
          <p:cNvCxnSpPr>
            <a:cxnSpLocks/>
            <a:stCxn id="16" idx="2"/>
          </p:cNvCxnSpPr>
          <p:nvPr/>
        </p:nvCxnSpPr>
        <p:spPr bwMode="auto">
          <a:xfrm rot="16199999" flipH="1">
            <a:off x="-380471" y="2530135"/>
            <a:ext cx="2355898" cy="355590"/>
          </a:xfrm>
          <a:prstGeom prst="bentConnector3">
            <a:avLst>
              <a:gd name="adj1" fmla="val 99903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Прямоугольник 34"/>
          <p:cNvSpPr/>
          <p:nvPr/>
        </p:nvSpPr>
        <p:spPr bwMode="auto">
          <a:xfrm>
            <a:off x="4752508" y="2674050"/>
            <a:ext cx="24420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b="1">
                <a:solidFill>
                  <a:srgbClr val="172B4D"/>
                </a:solidFill>
                <a:latin typeface="Helvetica"/>
                <a:ea typeface="Calibri"/>
                <a:cs typeface="Helvetica"/>
              </a:rPr>
              <a:t>Уполномоченные органы исполнительной власти</a:t>
            </a:r>
            <a:endParaRPr lang="ru-RU" sz="1400" b="1">
              <a:latin typeface="Helvetica"/>
              <a:cs typeface="Helvetica"/>
            </a:endParaRPr>
          </a:p>
        </p:txBody>
      </p:sp>
      <p:sp>
        <p:nvSpPr>
          <p:cNvPr id="34" name="Прямоугольник 33"/>
          <p:cNvSpPr/>
          <p:nvPr/>
        </p:nvSpPr>
        <p:spPr bwMode="auto">
          <a:xfrm>
            <a:off x="4701534" y="5763936"/>
            <a:ext cx="304242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050" i="1" spc="-15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*</a:t>
            </a:r>
            <a:r>
              <a:rPr lang="ru-RU" sz="1050" i="1" spc="-15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 На основании </a:t>
            </a:r>
            <a:r>
              <a:rPr lang="ru-RU" sz="1050" b="1" i="1" spc="-15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Ст.55. «Выдача разрешения на ввод объекта в эксплуатацию» </a:t>
            </a:r>
            <a:r>
              <a:rPr lang="ru-RU" sz="1050" i="1" spc="-15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Градостроительного кодекса Российской Федерации от 29.12.2004 N 190-ФЗ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600111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cxnSp>
        <p:nvCxnSpPr>
          <p:cNvPr id="36" name="Прямая соединительная линия 35"/>
          <p:cNvCxnSpPr>
            <a:cxnSpLocks/>
          </p:cNvCxnSpPr>
          <p:nvPr/>
        </p:nvCxnSpPr>
        <p:spPr bwMode="auto">
          <a:xfrm>
            <a:off x="2181451" y="3531593"/>
            <a:ext cx="9413060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>
            <a:cxnSpLocks/>
          </p:cNvCxnSpPr>
          <p:nvPr/>
        </p:nvCxnSpPr>
        <p:spPr bwMode="auto">
          <a:xfrm>
            <a:off x="2181451" y="916776"/>
            <a:ext cx="9413060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8" name="Группа 97"/>
          <p:cNvGrpSpPr/>
          <p:nvPr/>
        </p:nvGrpSpPr>
        <p:grpSpPr bwMode="auto">
          <a:xfrm>
            <a:off x="-215899" y="68594"/>
            <a:ext cx="9936816" cy="461665"/>
            <a:chOff x="54349" y="271177"/>
            <a:chExt cx="9936816" cy="461665"/>
          </a:xfrm>
        </p:grpSpPr>
        <p:sp>
          <p:nvSpPr>
            <p:cNvPr id="8" name="Параллелограмм 7"/>
            <p:cNvSpPr/>
            <p:nvPr/>
          </p:nvSpPr>
          <p:spPr bwMode="auto">
            <a:xfrm>
              <a:off x="54349" y="293203"/>
              <a:ext cx="9936816" cy="422060"/>
            </a:xfrm>
            <a:prstGeom prst="parallelogram">
              <a:avLst>
                <a:gd name="adj" fmla="val 26802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>
                <a:latin typeface="Helvetica"/>
                <a:cs typeface="Helvetica"/>
              </a:endParaRPr>
            </a:p>
          </p:txBody>
        </p:sp>
        <p:sp>
          <p:nvSpPr>
            <p:cNvPr id="5" name="TextBox 4"/>
            <p:cNvSpPr txBox="1"/>
            <p:nvPr/>
          </p:nvSpPr>
          <p:spPr bwMode="auto">
            <a:xfrm>
              <a:off x="315998" y="271177"/>
              <a:ext cx="96569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ru-RU" sz="2400" b="1">
                  <a:solidFill>
                    <a:schemeClr val="bg1"/>
                  </a:solidFill>
                  <a:latin typeface="Helvetica"/>
                  <a:cs typeface="Helvetica"/>
                </a:rPr>
                <a:t>Нормативная правовая база для внедрения «радиуса»</a:t>
              </a:r>
              <a:endParaRPr/>
            </a:p>
          </p:txBody>
        </p:sp>
      </p:grpSp>
      <p:sp>
        <p:nvSpPr>
          <p:cNvPr id="4" name="Прямоугольник: один усеченный угол 3"/>
          <p:cNvSpPr/>
          <p:nvPr/>
        </p:nvSpPr>
        <p:spPr bwMode="auto">
          <a:xfrm>
            <a:off x="919162" y="3256339"/>
            <a:ext cx="1552575" cy="2215738"/>
          </a:xfrm>
          <a:prstGeom prst="snip1Rect">
            <a:avLst>
              <a:gd name="adj" fmla="val 16667"/>
            </a:avLst>
          </a:prstGeom>
          <a:solidFill>
            <a:srgbClr val="0070C0"/>
          </a:solidFill>
          <a:ln w="76200" cmpd="dbl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1600"/>
          </a:p>
        </p:txBody>
      </p:sp>
      <p:sp>
        <p:nvSpPr>
          <p:cNvPr id="23" name="Прямоугольник: один усеченный угол 22"/>
          <p:cNvSpPr/>
          <p:nvPr/>
        </p:nvSpPr>
        <p:spPr bwMode="auto">
          <a:xfrm>
            <a:off x="919164" y="648569"/>
            <a:ext cx="1552575" cy="2081392"/>
          </a:xfrm>
          <a:prstGeom prst="snip1Rect">
            <a:avLst>
              <a:gd name="adj" fmla="val 16667"/>
            </a:avLst>
          </a:prstGeom>
          <a:solidFill>
            <a:srgbClr val="0070C0"/>
          </a:solidFill>
          <a:ln w="76200" cmpd="dbl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1600"/>
          </a:p>
        </p:txBody>
      </p:sp>
      <p:sp>
        <p:nvSpPr>
          <p:cNvPr id="55" name="TextBox 54"/>
          <p:cNvSpPr txBox="1"/>
          <p:nvPr/>
        </p:nvSpPr>
        <p:spPr bwMode="auto">
          <a:xfrm>
            <a:off x="3281092" y="720662"/>
            <a:ext cx="4876119" cy="369332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>
                <a:solidFill>
                  <a:schemeClr val="bg1"/>
                </a:solidFill>
              </a:rPr>
              <a:t>ЗАКРЕПЛЯЕТ </a:t>
            </a:r>
            <a:r>
              <a:rPr lang="ru-RU" b="1">
                <a:solidFill>
                  <a:schemeClr val="bg1"/>
                </a:solidFill>
              </a:rPr>
              <a:t>ПРИНЦИПЫ</a:t>
            </a:r>
            <a:endParaRPr/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2"/>
          <a:srcRect l="16898" t="33023" r="10897" b="40879"/>
          <a:stretch/>
        </p:blipFill>
        <p:spPr bwMode="auto">
          <a:xfrm>
            <a:off x="10015548" y="104550"/>
            <a:ext cx="1327095" cy="479663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 bwMode="auto">
          <a:xfrm>
            <a:off x="829795" y="962991"/>
            <a:ext cx="1752823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300" spc="-15">
                <a:solidFill>
                  <a:schemeClr val="bg1"/>
                </a:solidFill>
                <a:latin typeface="Arial"/>
                <a:ea typeface="Arial"/>
                <a:cs typeface="Arial"/>
              </a:rPr>
              <a:t>ФЕДЕРАЛЬНЫЙ ЗАКОН</a:t>
            </a:r>
            <a:endParaRPr lang="ru-RU" sz="130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 bwMode="auto">
          <a:xfrm>
            <a:off x="829795" y="4183151"/>
            <a:ext cx="175282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spc="-15">
                <a:solidFill>
                  <a:schemeClr val="bg1"/>
                </a:solidFill>
                <a:latin typeface="Arial"/>
                <a:ea typeface="Arial"/>
                <a:cs typeface="Arial"/>
              </a:rPr>
              <a:t>АКТ ПРФ*</a:t>
            </a:r>
            <a:endParaRPr lang="ru-RU" sz="2000" b="1">
              <a:solidFill>
                <a:schemeClr val="bg1"/>
              </a:solidFill>
            </a:endParaRPr>
          </a:p>
        </p:txBody>
      </p:sp>
      <p:sp>
        <p:nvSpPr>
          <p:cNvPr id="38" name="Равнобедренный треугольник 40"/>
          <p:cNvSpPr/>
          <p:nvPr/>
        </p:nvSpPr>
        <p:spPr bwMode="auto">
          <a:xfrm rot="10800000">
            <a:off x="1252606" y="2871358"/>
            <a:ext cx="907200" cy="256851"/>
          </a:xfrm>
          <a:prstGeom prst="triangle">
            <a:avLst>
              <a:gd name="adj" fmla="val 50000"/>
            </a:avLst>
          </a:prstGeom>
          <a:solidFill>
            <a:srgbClr val="0070C0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0" name="TextBox 39"/>
          <p:cNvSpPr txBox="1"/>
          <p:nvPr/>
        </p:nvSpPr>
        <p:spPr bwMode="auto">
          <a:xfrm>
            <a:off x="3281092" y="3335479"/>
            <a:ext cx="4876119" cy="369332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>
                <a:solidFill>
                  <a:schemeClr val="bg1"/>
                </a:solidFill>
              </a:rPr>
              <a:t>ОПРЕДЕЛЯЕТ </a:t>
            </a:r>
            <a:r>
              <a:rPr lang="ru-RU" b="1">
                <a:solidFill>
                  <a:schemeClr val="bg1"/>
                </a:solidFill>
              </a:rPr>
              <a:t>ПАРАМЕТРЫ</a:t>
            </a:r>
            <a:endParaRPr/>
          </a:p>
        </p:txBody>
      </p:sp>
      <p:sp>
        <p:nvSpPr>
          <p:cNvPr id="42" name="Равнобедренный треугольник 28"/>
          <p:cNvSpPr/>
          <p:nvPr/>
        </p:nvSpPr>
        <p:spPr bwMode="auto">
          <a:xfrm rot="5400000">
            <a:off x="3233756" y="1245241"/>
            <a:ext cx="308780" cy="214108"/>
          </a:xfrm>
          <a:prstGeom prst="triangle">
            <a:avLst>
              <a:gd name="adj" fmla="val 50000"/>
            </a:avLst>
          </a:prstGeom>
          <a:solidFill>
            <a:srgbClr val="C43185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Прямоугольник 20"/>
          <p:cNvSpPr/>
          <p:nvPr/>
        </p:nvSpPr>
        <p:spPr bwMode="auto">
          <a:xfrm>
            <a:off x="3797858" y="1639236"/>
            <a:ext cx="853268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spc="-15">
                <a:solidFill>
                  <a:schemeClr val="tx2"/>
                </a:solidFill>
                <a:latin typeface="Arial"/>
                <a:cs typeface="Arial"/>
              </a:rPr>
              <a:t>Полномочия ПРФ</a:t>
            </a:r>
            <a:r>
              <a:rPr lang="en-US" sz="1600" spc="-15">
                <a:solidFill>
                  <a:schemeClr val="tx2"/>
                </a:solidFill>
                <a:latin typeface="Arial"/>
                <a:cs typeface="Arial"/>
              </a:rPr>
              <a:t>* </a:t>
            </a:r>
            <a:r>
              <a:rPr lang="ru-RU" sz="1600" spc="-15">
                <a:solidFill>
                  <a:schemeClr val="tx2"/>
                </a:solidFill>
                <a:latin typeface="Arial"/>
                <a:cs typeface="Arial"/>
              </a:rPr>
              <a:t>по определению порядка установления </a:t>
            </a:r>
            <a:r>
              <a:rPr lang="ru-RU" sz="1600" b="1" spc="-15">
                <a:solidFill>
                  <a:schemeClr val="tx2"/>
                </a:solidFill>
                <a:latin typeface="Arial"/>
                <a:cs typeface="Arial"/>
              </a:rPr>
              <a:t>«эффективного радиуса»</a:t>
            </a:r>
            <a:endParaRPr/>
          </a:p>
        </p:txBody>
      </p:sp>
      <p:sp>
        <p:nvSpPr>
          <p:cNvPr id="22" name="Прямоугольник 21"/>
          <p:cNvSpPr/>
          <p:nvPr/>
        </p:nvSpPr>
        <p:spPr bwMode="auto">
          <a:xfrm>
            <a:off x="3797858" y="1178838"/>
            <a:ext cx="440513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spc="-15">
                <a:solidFill>
                  <a:schemeClr val="tx2"/>
                </a:solidFill>
                <a:latin typeface="Arial"/>
                <a:cs typeface="Arial"/>
              </a:rPr>
              <a:t>Определение </a:t>
            </a:r>
            <a:r>
              <a:rPr lang="ru-RU" sz="1600" b="1" spc="-15">
                <a:solidFill>
                  <a:schemeClr val="tx2"/>
                </a:solidFill>
                <a:latin typeface="Arial"/>
                <a:cs typeface="Arial"/>
              </a:rPr>
              <a:t>субъектов регулирования</a:t>
            </a:r>
            <a:endParaRPr/>
          </a:p>
        </p:txBody>
      </p:sp>
      <p:sp>
        <p:nvSpPr>
          <p:cNvPr id="24" name="Прямоугольник 23"/>
          <p:cNvSpPr/>
          <p:nvPr/>
        </p:nvSpPr>
        <p:spPr bwMode="auto">
          <a:xfrm>
            <a:off x="3797858" y="2548516"/>
            <a:ext cx="671774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spc="-15">
                <a:solidFill>
                  <a:schemeClr val="tx2"/>
                </a:solidFill>
                <a:latin typeface="Arial"/>
                <a:cs typeface="Arial"/>
              </a:rPr>
              <a:t>Полномочия ПРФ</a:t>
            </a:r>
            <a:r>
              <a:rPr lang="en-US" sz="1600" spc="-15">
                <a:solidFill>
                  <a:schemeClr val="tx2"/>
                </a:solidFill>
                <a:latin typeface="Arial"/>
                <a:cs typeface="Arial"/>
              </a:rPr>
              <a:t>*</a:t>
            </a:r>
            <a:r>
              <a:rPr lang="ru-RU" sz="1600" spc="-15">
                <a:solidFill>
                  <a:schemeClr val="tx2"/>
                </a:solidFill>
                <a:latin typeface="Arial"/>
                <a:cs typeface="Arial"/>
              </a:rPr>
              <a:t> по определению </a:t>
            </a:r>
            <a:r>
              <a:rPr lang="ru-RU" sz="1600" b="1" spc="-15">
                <a:solidFill>
                  <a:schemeClr val="tx2"/>
                </a:solidFill>
                <a:latin typeface="Arial"/>
                <a:cs typeface="Arial"/>
              </a:rPr>
              <a:t>перечня материалов </a:t>
            </a:r>
            <a:r>
              <a:rPr lang="ru-RU" sz="1600" spc="-15">
                <a:solidFill>
                  <a:schemeClr val="tx2"/>
                </a:solidFill>
                <a:latin typeface="Arial"/>
                <a:cs typeface="Arial"/>
              </a:rPr>
              <a:t>и </a:t>
            </a:r>
            <a:r>
              <a:rPr lang="ru-RU" sz="1600" b="1" spc="-15">
                <a:solidFill>
                  <a:schemeClr val="tx2"/>
                </a:solidFill>
                <a:latin typeface="Arial"/>
                <a:cs typeface="Arial"/>
              </a:rPr>
              <a:t>работ</a:t>
            </a:r>
            <a:endParaRPr/>
          </a:p>
        </p:txBody>
      </p:sp>
      <p:sp>
        <p:nvSpPr>
          <p:cNvPr id="25" name="Равнобедренный треугольник 28"/>
          <p:cNvSpPr/>
          <p:nvPr/>
        </p:nvSpPr>
        <p:spPr bwMode="auto">
          <a:xfrm rot="5400000">
            <a:off x="3233756" y="2610739"/>
            <a:ext cx="308780" cy="214108"/>
          </a:xfrm>
          <a:prstGeom prst="triangle">
            <a:avLst>
              <a:gd name="adj" fmla="val 50000"/>
            </a:avLst>
          </a:prstGeom>
          <a:solidFill>
            <a:srgbClr val="C43185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7" name="Равнобедренный треугольник 28"/>
          <p:cNvSpPr/>
          <p:nvPr/>
        </p:nvSpPr>
        <p:spPr bwMode="auto">
          <a:xfrm rot="5400000">
            <a:off x="3233756" y="1697271"/>
            <a:ext cx="308780" cy="214108"/>
          </a:xfrm>
          <a:prstGeom prst="triangle">
            <a:avLst>
              <a:gd name="adj" fmla="val 50000"/>
            </a:avLst>
          </a:prstGeom>
          <a:solidFill>
            <a:srgbClr val="C43185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" name="Прямоугольник 27"/>
          <p:cNvSpPr/>
          <p:nvPr/>
        </p:nvSpPr>
        <p:spPr bwMode="auto">
          <a:xfrm>
            <a:off x="3797858" y="5302945"/>
            <a:ext cx="29706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spc="-15">
                <a:solidFill>
                  <a:schemeClr val="tx2"/>
                </a:solidFill>
                <a:latin typeface="Arial"/>
                <a:cs typeface="Arial"/>
              </a:rPr>
              <a:t>Минимальные </a:t>
            </a:r>
            <a:r>
              <a:rPr lang="ru-RU" sz="1600" b="1" spc="-15">
                <a:solidFill>
                  <a:schemeClr val="tx2"/>
                </a:solidFill>
                <a:latin typeface="Arial"/>
                <a:cs typeface="Arial"/>
              </a:rPr>
              <a:t>объемы</a:t>
            </a:r>
            <a:r>
              <a:rPr lang="ru-RU" sz="1600" spc="-15">
                <a:solidFill>
                  <a:schemeClr val="tx2"/>
                </a:solidFill>
                <a:latin typeface="Arial"/>
                <a:cs typeface="Arial"/>
              </a:rPr>
              <a:t> ЗШМ </a:t>
            </a:r>
            <a:r>
              <a:rPr lang="ru-RU" sz="1600" b="1" spc="-15">
                <a:solidFill>
                  <a:schemeClr val="tx2"/>
                </a:solidFill>
                <a:latin typeface="Arial"/>
                <a:cs typeface="Arial"/>
              </a:rPr>
              <a:t>при проведении работ</a:t>
            </a:r>
            <a:endParaRPr lang="ru-RU" sz="1600" b="1"/>
          </a:p>
        </p:txBody>
      </p:sp>
      <p:sp>
        <p:nvSpPr>
          <p:cNvPr id="29" name="Прямоугольник 28"/>
          <p:cNvSpPr/>
          <p:nvPr/>
        </p:nvSpPr>
        <p:spPr bwMode="auto">
          <a:xfrm>
            <a:off x="3797858" y="4192563"/>
            <a:ext cx="310860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spc="-15">
                <a:solidFill>
                  <a:schemeClr val="tx2"/>
                </a:solidFill>
                <a:latin typeface="Arial"/>
                <a:cs typeface="Arial"/>
              </a:rPr>
              <a:t>Минимальная </a:t>
            </a:r>
            <a:r>
              <a:rPr lang="ru-RU" sz="1600" b="1" spc="-15">
                <a:solidFill>
                  <a:schemeClr val="tx2"/>
                </a:solidFill>
                <a:latin typeface="Arial"/>
                <a:cs typeface="Arial"/>
              </a:rPr>
              <a:t>доля</a:t>
            </a:r>
            <a:r>
              <a:rPr lang="ru-RU" sz="1600" spc="-15">
                <a:solidFill>
                  <a:schemeClr val="tx2"/>
                </a:solidFill>
                <a:latin typeface="Arial"/>
                <a:cs typeface="Arial"/>
              </a:rPr>
              <a:t> ЗШМ </a:t>
            </a:r>
            <a:br>
              <a:rPr lang="ru-RU" sz="1600" spc="-15">
                <a:solidFill>
                  <a:schemeClr val="tx2"/>
                </a:solidFill>
                <a:latin typeface="Arial"/>
                <a:cs typeface="Arial"/>
              </a:rPr>
            </a:br>
            <a:r>
              <a:rPr lang="ru-RU" sz="1600" b="1" spc="-15">
                <a:solidFill>
                  <a:schemeClr val="tx2"/>
                </a:solidFill>
                <a:latin typeface="Arial"/>
                <a:cs typeface="Arial"/>
              </a:rPr>
              <a:t>в составе продукции </a:t>
            </a:r>
            <a:endParaRPr/>
          </a:p>
          <a:p>
            <a:pPr>
              <a:defRPr/>
            </a:pPr>
            <a:r>
              <a:rPr lang="ru-RU" sz="1400" spc="-15">
                <a:solidFill>
                  <a:schemeClr val="tx2"/>
                </a:solidFill>
                <a:latin typeface="Arial"/>
                <a:cs typeface="Arial"/>
              </a:rPr>
              <a:t>(с учетом предельных технологических ограничений)</a:t>
            </a:r>
            <a:endParaRPr lang="ru-RU" sz="1600"/>
          </a:p>
        </p:txBody>
      </p:sp>
      <p:sp>
        <p:nvSpPr>
          <p:cNvPr id="31" name="Равнобедренный треугольник 28"/>
          <p:cNvSpPr/>
          <p:nvPr/>
        </p:nvSpPr>
        <p:spPr bwMode="auto">
          <a:xfrm rot="5400000">
            <a:off x="3233756" y="4282318"/>
            <a:ext cx="308780" cy="214108"/>
          </a:xfrm>
          <a:prstGeom prst="triangle">
            <a:avLst>
              <a:gd name="adj" fmla="val 50000"/>
            </a:avLst>
          </a:prstGeom>
          <a:solidFill>
            <a:srgbClr val="C43185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2" name="Равнобедренный треугольник 28"/>
          <p:cNvSpPr/>
          <p:nvPr/>
        </p:nvSpPr>
        <p:spPr bwMode="auto">
          <a:xfrm rot="5400000">
            <a:off x="3233756" y="5337003"/>
            <a:ext cx="308780" cy="214108"/>
          </a:xfrm>
          <a:prstGeom prst="triangle">
            <a:avLst>
              <a:gd name="adj" fmla="val 50000"/>
            </a:avLst>
          </a:prstGeom>
          <a:solidFill>
            <a:srgbClr val="C43185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9" name="Прямоугольник 38"/>
          <p:cNvSpPr/>
          <p:nvPr/>
        </p:nvSpPr>
        <p:spPr bwMode="auto">
          <a:xfrm>
            <a:off x="8345317" y="5289667"/>
            <a:ext cx="297062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i="1" spc="-15">
                <a:solidFill>
                  <a:schemeClr val="tx2"/>
                </a:solidFill>
                <a:latin typeface="Arial"/>
                <a:cs typeface="Arial"/>
              </a:rPr>
              <a:t>дорожное строительство</a:t>
            </a:r>
            <a:endParaRPr lang="ru-RU" sz="1400" b="1" i="1"/>
          </a:p>
        </p:txBody>
      </p:sp>
      <p:sp>
        <p:nvSpPr>
          <p:cNvPr id="41" name="Прямоугольник 40"/>
          <p:cNvSpPr/>
          <p:nvPr/>
        </p:nvSpPr>
        <p:spPr bwMode="auto">
          <a:xfrm>
            <a:off x="8345317" y="5645280"/>
            <a:ext cx="297062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i="1" spc="-15">
                <a:solidFill>
                  <a:schemeClr val="tx2"/>
                </a:solidFill>
                <a:latin typeface="Arial"/>
                <a:cs typeface="Arial"/>
              </a:rPr>
              <a:t>рекультивация земель</a:t>
            </a:r>
            <a:endParaRPr lang="ru-RU" sz="1400" b="1" i="1"/>
          </a:p>
        </p:txBody>
      </p:sp>
      <p:sp>
        <p:nvSpPr>
          <p:cNvPr id="43" name="Прямоугольник 42"/>
          <p:cNvSpPr/>
          <p:nvPr/>
        </p:nvSpPr>
        <p:spPr bwMode="auto">
          <a:xfrm>
            <a:off x="8345317" y="6000893"/>
            <a:ext cx="297062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i="1" spc="-15">
                <a:solidFill>
                  <a:schemeClr val="tx2"/>
                </a:solidFill>
                <a:latin typeface="Arial"/>
                <a:cs typeface="Arial"/>
              </a:rPr>
              <a:t>ликвидация ОНВОС</a:t>
            </a:r>
            <a:r>
              <a:rPr lang="en-US" sz="1400" i="1" spc="-15">
                <a:solidFill>
                  <a:schemeClr val="tx2"/>
                </a:solidFill>
                <a:latin typeface="Arial"/>
                <a:cs typeface="Arial"/>
              </a:rPr>
              <a:t>*</a:t>
            </a:r>
            <a:r>
              <a:rPr lang="ru-RU" sz="1400" i="1" spc="-15">
                <a:solidFill>
                  <a:schemeClr val="tx2"/>
                </a:solidFill>
                <a:latin typeface="Arial"/>
                <a:cs typeface="Arial"/>
              </a:rPr>
              <a:t>*</a:t>
            </a:r>
            <a:endParaRPr lang="ru-RU" sz="1400" b="1" i="1"/>
          </a:p>
        </p:txBody>
      </p:sp>
      <p:sp>
        <p:nvSpPr>
          <p:cNvPr id="46" name="Прямоугольник 45"/>
          <p:cNvSpPr/>
          <p:nvPr/>
        </p:nvSpPr>
        <p:spPr bwMode="auto">
          <a:xfrm>
            <a:off x="8345317" y="6356506"/>
            <a:ext cx="363213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i="1" spc="-15">
                <a:solidFill>
                  <a:schemeClr val="tx2"/>
                </a:solidFill>
                <a:latin typeface="Arial"/>
                <a:cs typeface="Arial"/>
              </a:rPr>
              <a:t>пересыпка объектов размещения ТКО***</a:t>
            </a:r>
            <a:endParaRPr lang="ru-RU" sz="1400" b="1" i="1"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829795" y="6088102"/>
            <a:ext cx="45177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 i="1" spc="-15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*</a:t>
            </a:r>
            <a:r>
              <a:rPr lang="ru-RU" sz="1200" i="1" spc="-15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 Правительство Российской Федерации</a:t>
            </a:r>
            <a:endParaRPr/>
          </a:p>
          <a:p>
            <a:pPr>
              <a:defRPr/>
            </a:pPr>
            <a:r>
              <a:rPr lang="ru-RU" sz="1200" i="1" spc="-15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** Объекты накопленного вреда окружающей среде</a:t>
            </a:r>
            <a:endParaRPr/>
          </a:p>
          <a:p>
            <a:pPr>
              <a:defRPr/>
            </a:pPr>
            <a:r>
              <a:rPr lang="ru-RU" sz="1200" i="1" spc="-15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*** Твердые коммунальные отходы</a:t>
            </a:r>
            <a:endParaRPr/>
          </a:p>
        </p:txBody>
      </p:sp>
      <p:sp>
        <p:nvSpPr>
          <p:cNvPr id="47" name="Прямоугольник 46"/>
          <p:cNvSpPr/>
          <p:nvPr/>
        </p:nvSpPr>
        <p:spPr bwMode="auto">
          <a:xfrm>
            <a:off x="8345317" y="4192703"/>
            <a:ext cx="297062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i="1" spc="-15">
                <a:solidFill>
                  <a:schemeClr val="tx2"/>
                </a:solidFill>
                <a:latin typeface="Arial"/>
                <a:cs typeface="Arial"/>
              </a:rPr>
              <a:t>строительные материалы</a:t>
            </a:r>
            <a:endParaRPr lang="ru-RU" sz="1400" b="1" i="1"/>
          </a:p>
        </p:txBody>
      </p:sp>
      <p:sp>
        <p:nvSpPr>
          <p:cNvPr id="48" name="Прямоугольник 47"/>
          <p:cNvSpPr/>
          <p:nvPr/>
        </p:nvSpPr>
        <p:spPr bwMode="auto">
          <a:xfrm>
            <a:off x="8345317" y="4548316"/>
            <a:ext cx="297062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i="1" spc="-15">
                <a:solidFill>
                  <a:schemeClr val="tx2"/>
                </a:solidFill>
                <a:latin typeface="Arial"/>
                <a:cs typeface="Arial"/>
              </a:rPr>
              <a:t>иная продукция</a:t>
            </a:r>
            <a:endParaRPr lang="ru-RU" sz="1400" b="1" i="1"/>
          </a:p>
        </p:txBody>
      </p:sp>
      <p:cxnSp>
        <p:nvCxnSpPr>
          <p:cNvPr id="12" name="Прямая со стрелкой 11"/>
          <p:cNvCxnSpPr>
            <a:cxnSpLocks/>
            <a:endCxn id="47" idx="1"/>
          </p:cNvCxnSpPr>
          <p:nvPr/>
        </p:nvCxnSpPr>
        <p:spPr bwMode="auto">
          <a:xfrm>
            <a:off x="6657073" y="4346592"/>
            <a:ext cx="1688244" cy="0"/>
          </a:xfrm>
          <a:prstGeom prst="straightConnector1">
            <a:avLst/>
          </a:prstGeom>
          <a:ln>
            <a:solidFill>
              <a:srgbClr val="C4318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Соединительная линия уступом 14"/>
          <p:cNvCxnSpPr>
            <a:cxnSpLocks/>
            <a:endCxn id="48" idx="1"/>
          </p:cNvCxnSpPr>
          <p:nvPr/>
        </p:nvCxnSpPr>
        <p:spPr bwMode="auto">
          <a:xfrm>
            <a:off x="7953611" y="4349732"/>
            <a:ext cx="391705" cy="352473"/>
          </a:xfrm>
          <a:prstGeom prst="bentConnector3">
            <a:avLst>
              <a:gd name="adj1" fmla="val -322"/>
            </a:avLst>
          </a:prstGeom>
          <a:ln>
            <a:solidFill>
              <a:srgbClr val="C4318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>
            <a:cxnSpLocks/>
            <a:endCxn id="39" idx="1"/>
          </p:cNvCxnSpPr>
          <p:nvPr/>
        </p:nvCxnSpPr>
        <p:spPr bwMode="auto">
          <a:xfrm flipV="1">
            <a:off x="6906459" y="5443556"/>
            <a:ext cx="1438858" cy="1570"/>
          </a:xfrm>
          <a:prstGeom prst="straightConnector1">
            <a:avLst/>
          </a:prstGeom>
          <a:ln>
            <a:solidFill>
              <a:srgbClr val="C4318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Соединительная линия уступом 49"/>
          <p:cNvCxnSpPr>
            <a:cxnSpLocks/>
          </p:cNvCxnSpPr>
          <p:nvPr/>
        </p:nvCxnSpPr>
        <p:spPr bwMode="auto">
          <a:xfrm>
            <a:off x="7953611" y="5448266"/>
            <a:ext cx="391705" cy="352473"/>
          </a:xfrm>
          <a:prstGeom prst="bentConnector3">
            <a:avLst>
              <a:gd name="adj1" fmla="val -322"/>
            </a:avLst>
          </a:prstGeom>
          <a:ln>
            <a:solidFill>
              <a:srgbClr val="C4318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Соединительная линия уступом 50"/>
          <p:cNvCxnSpPr>
            <a:cxnSpLocks/>
          </p:cNvCxnSpPr>
          <p:nvPr/>
        </p:nvCxnSpPr>
        <p:spPr bwMode="auto">
          <a:xfrm>
            <a:off x="7953611" y="5802308"/>
            <a:ext cx="391705" cy="352473"/>
          </a:xfrm>
          <a:prstGeom prst="bentConnector3">
            <a:avLst>
              <a:gd name="adj1" fmla="val -322"/>
            </a:avLst>
          </a:prstGeom>
          <a:ln>
            <a:solidFill>
              <a:srgbClr val="C4318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Соединительная линия уступом 51"/>
          <p:cNvCxnSpPr>
            <a:cxnSpLocks/>
          </p:cNvCxnSpPr>
          <p:nvPr/>
        </p:nvCxnSpPr>
        <p:spPr bwMode="auto">
          <a:xfrm>
            <a:off x="7953611" y="6154781"/>
            <a:ext cx="391705" cy="352473"/>
          </a:xfrm>
          <a:prstGeom prst="bentConnector3">
            <a:avLst>
              <a:gd name="adj1" fmla="val -322"/>
            </a:avLst>
          </a:prstGeom>
          <a:ln>
            <a:solidFill>
              <a:srgbClr val="C4318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Номер слайда 6"/>
          <p:cNvSpPr>
            <a:spLocks noGrp="1"/>
          </p:cNvSpPr>
          <p:nvPr>
            <p:ph type="sldNum" sz="quarter" idx="12"/>
          </p:nvPr>
        </p:nvSpPr>
        <p:spPr bwMode="auto">
          <a:xfrm>
            <a:off x="11388636" y="6548117"/>
            <a:ext cx="838200" cy="365125"/>
          </a:xfrm>
        </p:spPr>
        <p:txBody>
          <a:bodyPr/>
          <a:lstStyle/>
          <a:p>
            <a:pPr>
              <a:defRPr/>
            </a:pPr>
            <a:fld id="{1AA79F0F-5F1F-431A-9931-50D610F81453}" type="slidenum">
              <a:rPr lang="ru-RU">
                <a:latin typeface="Helvetica"/>
                <a:cs typeface="Helvetica"/>
              </a:rPr>
              <a:t>18</a:t>
            </a:fld>
            <a:endParaRPr lang="ru-RU">
              <a:latin typeface="Helvetica"/>
              <a:cs typeface="Helvetica"/>
            </a:endParaRPr>
          </a:p>
        </p:txBody>
      </p:sp>
      <p:sp>
        <p:nvSpPr>
          <p:cNvPr id="44" name="TextBox 43"/>
          <p:cNvSpPr txBox="1"/>
          <p:nvPr/>
        </p:nvSpPr>
        <p:spPr bwMode="auto">
          <a:xfrm>
            <a:off x="1019284" y="1528475"/>
            <a:ext cx="135053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spc="-15">
                <a:solidFill>
                  <a:schemeClr val="bg1"/>
                </a:solidFill>
                <a:latin typeface="Arial"/>
                <a:ea typeface="Arial"/>
                <a:cs typeface="Arial"/>
              </a:rPr>
              <a:t>488-ФЗ</a:t>
            </a:r>
            <a:endParaRPr lang="ru-RU" sz="2400" b="1">
              <a:solidFill>
                <a:schemeClr val="bg1"/>
              </a:solidFill>
            </a:endParaRPr>
          </a:p>
        </p:txBody>
      </p:sp>
      <p:sp>
        <p:nvSpPr>
          <p:cNvPr id="45" name="TextBox 44"/>
          <p:cNvSpPr txBox="1"/>
          <p:nvPr/>
        </p:nvSpPr>
        <p:spPr bwMode="auto">
          <a:xfrm>
            <a:off x="1021080" y="1997661"/>
            <a:ext cx="13505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spc="-15">
                <a:solidFill>
                  <a:schemeClr val="bg1"/>
                </a:solidFill>
                <a:latin typeface="Arial"/>
                <a:ea typeface="Arial"/>
                <a:cs typeface="Arial"/>
              </a:rPr>
              <a:t>7-ФЗ</a:t>
            </a:r>
            <a:endParaRPr lang="ru-RU" sz="2400" b="1">
              <a:solidFill>
                <a:schemeClr val="bg1"/>
              </a:solidFill>
            </a:endParaRPr>
          </a:p>
        </p:txBody>
      </p:sp>
      <p:sp>
        <p:nvSpPr>
          <p:cNvPr id="57" name="Равнобедренный треугольник 28"/>
          <p:cNvSpPr/>
          <p:nvPr/>
        </p:nvSpPr>
        <p:spPr bwMode="auto">
          <a:xfrm rot="5400000">
            <a:off x="3233756" y="3839037"/>
            <a:ext cx="308780" cy="214108"/>
          </a:xfrm>
          <a:prstGeom prst="triangle">
            <a:avLst>
              <a:gd name="adj" fmla="val 50000"/>
            </a:avLst>
          </a:prstGeom>
          <a:solidFill>
            <a:srgbClr val="C43185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8" name="Прямоугольник 57"/>
          <p:cNvSpPr/>
          <p:nvPr/>
        </p:nvSpPr>
        <p:spPr bwMode="auto">
          <a:xfrm>
            <a:off x="3797858" y="3782072"/>
            <a:ext cx="511061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spc="-15">
                <a:solidFill>
                  <a:schemeClr val="tx2"/>
                </a:solidFill>
                <a:latin typeface="Arial"/>
                <a:cs typeface="Arial"/>
              </a:rPr>
              <a:t>Порядок определения </a:t>
            </a:r>
            <a:r>
              <a:rPr lang="ru-RU" sz="1600" b="1" spc="-15">
                <a:solidFill>
                  <a:schemeClr val="tx2"/>
                </a:solidFill>
                <a:latin typeface="Arial"/>
                <a:cs typeface="Arial"/>
              </a:rPr>
              <a:t>«эффективного радиуса»</a:t>
            </a:r>
            <a:r>
              <a:rPr lang="ru-RU" sz="1600" spc="-15">
                <a:solidFill>
                  <a:schemeClr val="tx2"/>
                </a:solidFill>
                <a:latin typeface="Arial"/>
                <a:cs typeface="Arial"/>
              </a:rPr>
              <a:t> </a:t>
            </a:r>
            <a:endParaRPr lang="ru-RU" sz="1600" b="1" spc="-15">
              <a:solidFill>
                <a:schemeClr val="tx2"/>
              </a:solidFill>
              <a:latin typeface="Arial"/>
              <a:cs typeface="Arial"/>
            </a:endParaRPr>
          </a:p>
        </p:txBody>
      </p:sp>
      <p:sp>
        <p:nvSpPr>
          <p:cNvPr id="59" name="Прямоугольник 58"/>
          <p:cNvSpPr/>
          <p:nvPr/>
        </p:nvSpPr>
        <p:spPr bwMode="auto">
          <a:xfrm>
            <a:off x="3797858" y="2093876"/>
            <a:ext cx="81795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spc="-15">
                <a:solidFill>
                  <a:schemeClr val="tx2"/>
                </a:solidFill>
                <a:latin typeface="Arial"/>
                <a:cs typeface="Arial"/>
              </a:rPr>
              <a:t>Полномочия ПРФ</a:t>
            </a:r>
            <a:r>
              <a:rPr lang="en-US" sz="1600" spc="-15">
                <a:solidFill>
                  <a:schemeClr val="tx2"/>
                </a:solidFill>
                <a:latin typeface="Arial"/>
                <a:cs typeface="Arial"/>
              </a:rPr>
              <a:t>*</a:t>
            </a:r>
            <a:r>
              <a:rPr lang="ru-RU" sz="1600" spc="-15">
                <a:solidFill>
                  <a:schemeClr val="tx2"/>
                </a:solidFill>
                <a:latin typeface="Arial"/>
                <a:cs typeface="Arial"/>
              </a:rPr>
              <a:t> по определению </a:t>
            </a:r>
            <a:r>
              <a:rPr lang="ru-RU" sz="1600" b="1" spc="-15">
                <a:solidFill>
                  <a:schemeClr val="tx2"/>
                </a:solidFill>
                <a:latin typeface="Arial"/>
                <a:cs typeface="Arial"/>
              </a:rPr>
              <a:t>возможности лимитирования объема добычи</a:t>
            </a:r>
            <a:endParaRPr/>
          </a:p>
        </p:txBody>
      </p:sp>
      <p:sp>
        <p:nvSpPr>
          <p:cNvPr id="60" name="Равнобедренный треугольник 28"/>
          <p:cNvSpPr/>
          <p:nvPr/>
        </p:nvSpPr>
        <p:spPr bwMode="auto">
          <a:xfrm rot="5400000">
            <a:off x="3233756" y="2156099"/>
            <a:ext cx="308780" cy="214108"/>
          </a:xfrm>
          <a:prstGeom prst="triangle">
            <a:avLst>
              <a:gd name="adj" fmla="val 50000"/>
            </a:avLst>
          </a:prstGeom>
          <a:solidFill>
            <a:srgbClr val="C43185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6" name="Трапеция 35"/>
          <p:cNvSpPr/>
          <p:nvPr/>
        </p:nvSpPr>
        <p:spPr bwMode="auto">
          <a:xfrm>
            <a:off x="6896100" y="0"/>
            <a:ext cx="7239127" cy="6858000"/>
          </a:xfrm>
          <a:prstGeom prst="trapezoid">
            <a:avLst>
              <a:gd name="adj" fmla="val 26667"/>
            </a:avLst>
          </a:prstGeom>
          <a:solidFill>
            <a:srgbClr val="C431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448526" y="3562675"/>
            <a:ext cx="67718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600" b="1" spc="-10">
                <a:solidFill>
                  <a:srgbClr val="FFFFFF"/>
                </a:solidFill>
                <a:latin typeface="Arial"/>
                <a:cs typeface="Arial"/>
              </a:rPr>
              <a:t>Шаги от государства</a:t>
            </a:r>
            <a:endParaRPr lang="en-US" sz="2800" b="1">
              <a:solidFill>
                <a:schemeClr val="bg1"/>
              </a:solidFill>
              <a:latin typeface="Helvetica"/>
              <a:cs typeface="Helvetica"/>
            </a:endParaRPr>
          </a:p>
        </p:txBody>
      </p:sp>
      <p:cxnSp>
        <p:nvCxnSpPr>
          <p:cNvPr id="28" name="Прямая соединительная линия 27"/>
          <p:cNvCxnSpPr>
            <a:cxnSpLocks/>
          </p:cNvCxnSpPr>
          <p:nvPr/>
        </p:nvCxnSpPr>
        <p:spPr bwMode="auto">
          <a:xfrm>
            <a:off x="480584" y="4463083"/>
            <a:ext cx="594684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Рисунок 17"/>
          <p:cNvPicPr>
            <a:picLocks noChangeAspect="1"/>
          </p:cNvPicPr>
          <p:nvPr/>
        </p:nvPicPr>
        <p:blipFill>
          <a:blip r:embed="rId2"/>
          <a:srcRect l="15926" t="32485" r="6748" b="40842"/>
          <a:stretch/>
        </p:blipFill>
        <p:spPr bwMode="auto">
          <a:xfrm>
            <a:off x="559408" y="391914"/>
            <a:ext cx="3172224" cy="1094271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2"/>
          <a:srcRect l="45917" t="32485" r="45888" b="40842"/>
          <a:stretch/>
        </p:blipFill>
        <p:spPr bwMode="auto">
          <a:xfrm>
            <a:off x="10929365" y="223232"/>
            <a:ext cx="249742" cy="812864"/>
          </a:xfrm>
          <a:prstGeom prst="rect">
            <a:avLst/>
          </a:prstGeom>
        </p:spPr>
      </p:pic>
      <p:sp>
        <p:nvSpPr>
          <p:cNvPr id="27" name="Трапеция 26"/>
          <p:cNvSpPr/>
          <p:nvPr/>
        </p:nvSpPr>
        <p:spPr bwMode="auto">
          <a:xfrm>
            <a:off x="7109456" y="0"/>
            <a:ext cx="6873243" cy="6858000"/>
          </a:xfrm>
          <a:prstGeom prst="trapezoid">
            <a:avLst>
              <a:gd name="adj" fmla="val 26667"/>
            </a:avLst>
          </a:prstGeom>
          <a:blipFill>
            <a:blip r:embed="rId3"/>
            <a:srcRect l="38761" r="-1543"/>
            <a:stretch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Прямоугольник 1"/>
          <p:cNvSpPr/>
          <p:nvPr/>
        </p:nvSpPr>
        <p:spPr bwMode="auto">
          <a:xfrm>
            <a:off x="448526" y="4562475"/>
            <a:ext cx="688269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spc="-10">
                <a:solidFill>
                  <a:srgbClr val="FFFFFF"/>
                </a:solidFill>
                <a:latin typeface="Arial"/>
                <a:cs typeface="Arial"/>
              </a:rPr>
              <a:t>Законодательные и стратегические инициативы</a:t>
            </a:r>
            <a:endParaRPr lang="en-US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3F4BA6F-D606-4318-B495-EA23E6FD2E65}" type="slidenum">
              <a:rPr lang="ru-RU"/>
              <a:t>2</a:t>
            </a:fld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1" name="Прямоугольник 30"/>
          <p:cNvSpPr/>
          <p:nvPr/>
        </p:nvSpPr>
        <p:spPr bwMode="auto">
          <a:xfrm>
            <a:off x="6583238" y="3809328"/>
            <a:ext cx="5187950" cy="2836800"/>
          </a:xfrm>
          <a:prstGeom prst="rect">
            <a:avLst/>
          </a:prstGeom>
          <a:solidFill>
            <a:srgbClr val="C43185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211" name="Группа 210"/>
          <p:cNvGrpSpPr/>
          <p:nvPr/>
        </p:nvGrpSpPr>
        <p:grpSpPr bwMode="auto">
          <a:xfrm>
            <a:off x="6805913" y="4620111"/>
            <a:ext cx="2639635" cy="1418113"/>
            <a:chOff x="670487" y="1600689"/>
            <a:chExt cx="5027865" cy="2909914"/>
          </a:xfrm>
        </p:grpSpPr>
        <p:grpSp>
          <p:nvGrpSpPr>
            <p:cNvPr id="212" name="Группа 211"/>
            <p:cNvGrpSpPr/>
            <p:nvPr/>
          </p:nvGrpSpPr>
          <p:grpSpPr bwMode="auto">
            <a:xfrm>
              <a:off x="721566" y="1650230"/>
              <a:ext cx="4976786" cy="2848301"/>
              <a:chOff x="490305" y="2545971"/>
              <a:chExt cx="5967644" cy="3441732"/>
            </a:xfrm>
          </p:grpSpPr>
          <p:grpSp>
            <p:nvGrpSpPr>
              <p:cNvPr id="227" name="Группа 226"/>
              <p:cNvGrpSpPr/>
              <p:nvPr/>
            </p:nvGrpSpPr>
            <p:grpSpPr bwMode="auto">
              <a:xfrm>
                <a:off x="490305" y="2545971"/>
                <a:ext cx="5967644" cy="3441732"/>
                <a:chOff x="1625269" y="923302"/>
                <a:chExt cx="8923668" cy="5010773"/>
              </a:xfrm>
            </p:grpSpPr>
            <p:pic>
              <p:nvPicPr>
                <p:cNvPr id="316" name="Рисунок 315"/>
                <p:cNvPicPr>
                  <a:picLocks noChangeAspect="1"/>
                </p:cNvPicPr>
                <p:nvPr/>
              </p:nvPicPr>
              <p:blipFill>
                <a:blip r:embed="rId2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/>
              </p:blipFill>
              <p:spPr bwMode="auto">
                <a:xfrm>
                  <a:off x="1643062" y="923925"/>
                  <a:ext cx="8905875" cy="5010149"/>
                </a:xfrm>
                <a:prstGeom prst="rect">
                  <a:avLst/>
                </a:prstGeom>
              </p:spPr>
            </p:pic>
            <p:sp>
              <p:nvSpPr>
                <p:cNvPr id="317" name="Прямоугольник 316"/>
                <p:cNvSpPr/>
                <p:nvPr/>
              </p:nvSpPr>
              <p:spPr bwMode="auto">
                <a:xfrm>
                  <a:off x="1625269" y="923302"/>
                  <a:ext cx="745452" cy="1123950"/>
                </a:xfrm>
                <a:prstGeom prst="rect">
                  <a:avLst/>
                </a:prstGeom>
                <a:solidFill>
                  <a:srgbClr val="F9EAF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</p:grpSp>
          <p:grpSp>
            <p:nvGrpSpPr>
              <p:cNvPr id="228" name="Группа 227"/>
              <p:cNvGrpSpPr/>
              <p:nvPr/>
            </p:nvGrpSpPr>
            <p:grpSpPr bwMode="auto">
              <a:xfrm>
                <a:off x="3539516" y="5069247"/>
                <a:ext cx="262547" cy="369332"/>
                <a:chOff x="7352690" y="1324652"/>
                <a:chExt cx="329019" cy="459018"/>
              </a:xfrm>
            </p:grpSpPr>
            <p:sp>
              <p:nvSpPr>
                <p:cNvPr id="313" name="Равнобедренный треугольник 312"/>
                <p:cNvSpPr/>
                <p:nvPr/>
              </p:nvSpPr>
              <p:spPr bwMode="auto">
                <a:xfrm rot="10800000">
                  <a:off x="7395059" y="1566978"/>
                  <a:ext cx="244281" cy="216693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314" name="Овал 313"/>
                <p:cNvSpPr/>
                <p:nvPr/>
              </p:nvSpPr>
              <p:spPr bwMode="auto">
                <a:xfrm>
                  <a:off x="7352690" y="1324652"/>
                  <a:ext cx="329019" cy="32146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pic>
              <p:nvPicPr>
                <p:cNvPr id="315" name="Рисунок 314" descr="Изображение выглядит как рисунок&#10;&#10;Автоматически созданное описание"/>
                <p:cNvPicPr>
                  <a:picLocks noChangeAspect="1"/>
                </p:cNvPicPr>
                <p:nvPr/>
              </p:nvPicPr>
              <p:blipFill>
                <a:blip r:embed="rId3">
                  <a:duotone>
                    <a:prstClr val="black"/>
                    <a:schemeClr val="accent3">
                      <a:tint val="45000"/>
                      <a:satMod val="400000"/>
                    </a:schemeClr>
                  </a:duotone>
                </a:blip>
                <a:stretch/>
              </p:blipFill>
              <p:spPr bwMode="auto">
                <a:xfrm>
                  <a:off x="7406168" y="1364013"/>
                  <a:ext cx="222064" cy="223702"/>
                </a:xfrm>
                <a:prstGeom prst="rect">
                  <a:avLst/>
                </a:prstGeom>
              </p:spPr>
            </p:pic>
          </p:grpSp>
          <p:grpSp>
            <p:nvGrpSpPr>
              <p:cNvPr id="229" name="Группа 228"/>
              <p:cNvGrpSpPr/>
              <p:nvPr/>
            </p:nvGrpSpPr>
            <p:grpSpPr bwMode="auto">
              <a:xfrm>
                <a:off x="5718836" y="5297847"/>
                <a:ext cx="262547" cy="369332"/>
                <a:chOff x="7352690" y="1324652"/>
                <a:chExt cx="329019" cy="459018"/>
              </a:xfrm>
            </p:grpSpPr>
            <p:sp>
              <p:nvSpPr>
                <p:cNvPr id="310" name="Равнобедренный треугольник 309"/>
                <p:cNvSpPr/>
                <p:nvPr/>
              </p:nvSpPr>
              <p:spPr bwMode="auto">
                <a:xfrm rot="10800000">
                  <a:off x="7395059" y="1566978"/>
                  <a:ext cx="244281" cy="216693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311" name="Овал 310"/>
                <p:cNvSpPr/>
                <p:nvPr/>
              </p:nvSpPr>
              <p:spPr bwMode="auto">
                <a:xfrm>
                  <a:off x="7352690" y="1324652"/>
                  <a:ext cx="329019" cy="32146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pic>
              <p:nvPicPr>
                <p:cNvPr id="312" name="Рисунок 311" descr="Изображение выглядит как рисунок&#10;&#10;Автоматически созданное описание"/>
                <p:cNvPicPr>
                  <a:picLocks noChangeAspect="1"/>
                </p:cNvPicPr>
                <p:nvPr/>
              </p:nvPicPr>
              <p:blipFill>
                <a:blip r:embed="rId3">
                  <a:duotone>
                    <a:prstClr val="black"/>
                    <a:schemeClr val="accent3">
                      <a:tint val="45000"/>
                      <a:satMod val="400000"/>
                    </a:schemeClr>
                  </a:duotone>
                </a:blip>
                <a:stretch/>
              </p:blipFill>
              <p:spPr bwMode="auto">
                <a:xfrm>
                  <a:off x="7406168" y="1364013"/>
                  <a:ext cx="222064" cy="223702"/>
                </a:xfrm>
                <a:prstGeom prst="rect">
                  <a:avLst/>
                </a:prstGeom>
              </p:spPr>
            </p:pic>
          </p:grpSp>
          <p:grpSp>
            <p:nvGrpSpPr>
              <p:cNvPr id="230" name="Группа 229"/>
              <p:cNvGrpSpPr/>
              <p:nvPr/>
            </p:nvGrpSpPr>
            <p:grpSpPr bwMode="auto">
              <a:xfrm>
                <a:off x="3371617" y="5210670"/>
                <a:ext cx="262547" cy="369332"/>
                <a:chOff x="7352690" y="1324652"/>
                <a:chExt cx="329019" cy="459018"/>
              </a:xfrm>
            </p:grpSpPr>
            <p:sp>
              <p:nvSpPr>
                <p:cNvPr id="307" name="Равнобедренный треугольник 306"/>
                <p:cNvSpPr/>
                <p:nvPr/>
              </p:nvSpPr>
              <p:spPr bwMode="auto">
                <a:xfrm rot="10800000">
                  <a:off x="7395059" y="1566978"/>
                  <a:ext cx="244281" cy="216693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308" name="Овал 307"/>
                <p:cNvSpPr/>
                <p:nvPr/>
              </p:nvSpPr>
              <p:spPr bwMode="auto">
                <a:xfrm>
                  <a:off x="7352690" y="1324652"/>
                  <a:ext cx="329019" cy="32146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pic>
              <p:nvPicPr>
                <p:cNvPr id="309" name="Рисунок 308" descr="Изображение выглядит как рисунок&#10;&#10;Автоматически созданное описание"/>
                <p:cNvPicPr>
                  <a:picLocks noChangeAspect="1"/>
                </p:cNvPicPr>
                <p:nvPr/>
              </p:nvPicPr>
              <p:blipFill>
                <a:blip r:embed="rId3">
                  <a:duotone>
                    <a:prstClr val="black"/>
                    <a:schemeClr val="accent3">
                      <a:tint val="45000"/>
                      <a:satMod val="400000"/>
                    </a:schemeClr>
                  </a:duotone>
                </a:blip>
                <a:stretch/>
              </p:blipFill>
              <p:spPr bwMode="auto">
                <a:xfrm>
                  <a:off x="7406168" y="1364013"/>
                  <a:ext cx="222064" cy="223702"/>
                </a:xfrm>
                <a:prstGeom prst="rect">
                  <a:avLst/>
                </a:prstGeom>
              </p:spPr>
            </p:pic>
          </p:grpSp>
          <p:grpSp>
            <p:nvGrpSpPr>
              <p:cNvPr id="231" name="Группа 230"/>
              <p:cNvGrpSpPr/>
              <p:nvPr/>
            </p:nvGrpSpPr>
            <p:grpSpPr bwMode="auto">
              <a:xfrm>
                <a:off x="3167033" y="5123493"/>
                <a:ext cx="262547" cy="369332"/>
                <a:chOff x="7352690" y="1324652"/>
                <a:chExt cx="329019" cy="459018"/>
              </a:xfrm>
            </p:grpSpPr>
            <p:sp>
              <p:nvSpPr>
                <p:cNvPr id="304" name="Равнобедренный треугольник 303"/>
                <p:cNvSpPr/>
                <p:nvPr/>
              </p:nvSpPr>
              <p:spPr bwMode="auto">
                <a:xfrm rot="10800000">
                  <a:off x="7395059" y="1566978"/>
                  <a:ext cx="244281" cy="216693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305" name="Овал 304"/>
                <p:cNvSpPr/>
                <p:nvPr/>
              </p:nvSpPr>
              <p:spPr bwMode="auto">
                <a:xfrm>
                  <a:off x="7352690" y="1324652"/>
                  <a:ext cx="329019" cy="32146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pic>
              <p:nvPicPr>
                <p:cNvPr id="306" name="Рисунок 305" descr="Изображение выглядит как рисунок&#10;&#10;Автоматически созданное описание"/>
                <p:cNvPicPr>
                  <a:picLocks noChangeAspect="1"/>
                </p:cNvPicPr>
                <p:nvPr/>
              </p:nvPicPr>
              <p:blipFill>
                <a:blip r:embed="rId3">
                  <a:duotone>
                    <a:prstClr val="black"/>
                    <a:schemeClr val="accent3">
                      <a:tint val="45000"/>
                      <a:satMod val="400000"/>
                    </a:schemeClr>
                  </a:duotone>
                </a:blip>
                <a:stretch/>
              </p:blipFill>
              <p:spPr bwMode="auto">
                <a:xfrm>
                  <a:off x="7406168" y="1364013"/>
                  <a:ext cx="222064" cy="223702"/>
                </a:xfrm>
                <a:prstGeom prst="rect">
                  <a:avLst/>
                </a:prstGeom>
              </p:spPr>
            </p:pic>
          </p:grpSp>
          <p:grpSp>
            <p:nvGrpSpPr>
              <p:cNvPr id="232" name="Группа 231"/>
              <p:cNvGrpSpPr/>
              <p:nvPr/>
            </p:nvGrpSpPr>
            <p:grpSpPr bwMode="auto">
              <a:xfrm>
                <a:off x="3609221" y="5421506"/>
                <a:ext cx="262547" cy="369332"/>
                <a:chOff x="7352690" y="1324652"/>
                <a:chExt cx="329019" cy="459018"/>
              </a:xfrm>
            </p:grpSpPr>
            <p:sp>
              <p:nvSpPr>
                <p:cNvPr id="301" name="Равнобедренный треугольник 300"/>
                <p:cNvSpPr/>
                <p:nvPr/>
              </p:nvSpPr>
              <p:spPr bwMode="auto">
                <a:xfrm rot="10800000">
                  <a:off x="7395059" y="1566978"/>
                  <a:ext cx="244281" cy="216693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302" name="Овал 301"/>
                <p:cNvSpPr/>
                <p:nvPr/>
              </p:nvSpPr>
              <p:spPr bwMode="auto">
                <a:xfrm>
                  <a:off x="7352690" y="1324652"/>
                  <a:ext cx="329019" cy="32146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pic>
              <p:nvPicPr>
                <p:cNvPr id="303" name="Рисунок 302" descr="Изображение выглядит как рисунок&#10;&#10;Автоматически созданное описание"/>
                <p:cNvPicPr>
                  <a:picLocks noChangeAspect="1"/>
                </p:cNvPicPr>
                <p:nvPr/>
              </p:nvPicPr>
              <p:blipFill>
                <a:blip r:embed="rId3">
                  <a:duotone>
                    <a:prstClr val="black"/>
                    <a:schemeClr val="accent3">
                      <a:tint val="45000"/>
                      <a:satMod val="400000"/>
                    </a:schemeClr>
                  </a:duotone>
                </a:blip>
                <a:stretch/>
              </p:blipFill>
              <p:spPr bwMode="auto">
                <a:xfrm>
                  <a:off x="7406168" y="1364013"/>
                  <a:ext cx="222064" cy="223702"/>
                </a:xfrm>
                <a:prstGeom prst="rect">
                  <a:avLst/>
                </a:prstGeom>
              </p:spPr>
            </p:pic>
          </p:grpSp>
          <p:grpSp>
            <p:nvGrpSpPr>
              <p:cNvPr id="233" name="Группа 232"/>
              <p:cNvGrpSpPr/>
              <p:nvPr/>
            </p:nvGrpSpPr>
            <p:grpSpPr bwMode="auto">
              <a:xfrm>
                <a:off x="3014423" y="5335157"/>
                <a:ext cx="262547" cy="369332"/>
                <a:chOff x="7352690" y="1324652"/>
                <a:chExt cx="329019" cy="459018"/>
              </a:xfrm>
            </p:grpSpPr>
            <p:sp>
              <p:nvSpPr>
                <p:cNvPr id="298" name="Равнобедренный треугольник 297"/>
                <p:cNvSpPr/>
                <p:nvPr/>
              </p:nvSpPr>
              <p:spPr bwMode="auto">
                <a:xfrm rot="10800000">
                  <a:off x="7395059" y="1566978"/>
                  <a:ext cx="244281" cy="216693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299" name="Овал 298"/>
                <p:cNvSpPr/>
                <p:nvPr/>
              </p:nvSpPr>
              <p:spPr bwMode="auto">
                <a:xfrm>
                  <a:off x="7352690" y="1324652"/>
                  <a:ext cx="329019" cy="32146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pic>
              <p:nvPicPr>
                <p:cNvPr id="300" name="Рисунок 299" descr="Изображение выглядит как рисунок&#10;&#10;Автоматически созданное описание"/>
                <p:cNvPicPr>
                  <a:picLocks noChangeAspect="1"/>
                </p:cNvPicPr>
                <p:nvPr/>
              </p:nvPicPr>
              <p:blipFill>
                <a:blip r:embed="rId3">
                  <a:duotone>
                    <a:prstClr val="black"/>
                    <a:schemeClr val="accent3">
                      <a:tint val="45000"/>
                      <a:satMod val="400000"/>
                    </a:schemeClr>
                  </a:duotone>
                </a:blip>
                <a:stretch/>
              </p:blipFill>
              <p:spPr bwMode="auto">
                <a:xfrm>
                  <a:off x="7406168" y="1364013"/>
                  <a:ext cx="222064" cy="223702"/>
                </a:xfrm>
                <a:prstGeom prst="rect">
                  <a:avLst/>
                </a:prstGeom>
              </p:spPr>
            </p:pic>
          </p:grpSp>
          <p:grpSp>
            <p:nvGrpSpPr>
              <p:cNvPr id="234" name="Группа 233"/>
              <p:cNvGrpSpPr/>
              <p:nvPr/>
            </p:nvGrpSpPr>
            <p:grpSpPr bwMode="auto">
              <a:xfrm>
                <a:off x="2913769" y="4851650"/>
                <a:ext cx="262547" cy="369332"/>
                <a:chOff x="7352690" y="1324652"/>
                <a:chExt cx="329019" cy="459018"/>
              </a:xfrm>
            </p:grpSpPr>
            <p:sp>
              <p:nvSpPr>
                <p:cNvPr id="295" name="Равнобедренный треугольник 294"/>
                <p:cNvSpPr/>
                <p:nvPr/>
              </p:nvSpPr>
              <p:spPr bwMode="auto">
                <a:xfrm rot="10800000">
                  <a:off x="7395059" y="1566978"/>
                  <a:ext cx="244281" cy="216693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296" name="Овал 295"/>
                <p:cNvSpPr/>
                <p:nvPr/>
              </p:nvSpPr>
              <p:spPr bwMode="auto">
                <a:xfrm>
                  <a:off x="7352690" y="1324652"/>
                  <a:ext cx="329019" cy="32146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pic>
              <p:nvPicPr>
                <p:cNvPr id="297" name="Рисунок 296" descr="Изображение выглядит как рисунок&#10;&#10;Автоматически созданное описание"/>
                <p:cNvPicPr>
                  <a:picLocks noChangeAspect="1"/>
                </p:cNvPicPr>
                <p:nvPr/>
              </p:nvPicPr>
              <p:blipFill>
                <a:blip r:embed="rId3">
                  <a:duotone>
                    <a:prstClr val="black"/>
                    <a:schemeClr val="accent3">
                      <a:tint val="45000"/>
                      <a:satMod val="400000"/>
                    </a:schemeClr>
                  </a:duotone>
                </a:blip>
                <a:stretch/>
              </p:blipFill>
              <p:spPr bwMode="auto">
                <a:xfrm>
                  <a:off x="7406168" y="1364013"/>
                  <a:ext cx="222064" cy="223702"/>
                </a:xfrm>
                <a:prstGeom prst="rect">
                  <a:avLst/>
                </a:prstGeom>
              </p:spPr>
            </p:pic>
          </p:grpSp>
          <p:grpSp>
            <p:nvGrpSpPr>
              <p:cNvPr id="235" name="Группа 234"/>
              <p:cNvGrpSpPr/>
              <p:nvPr/>
            </p:nvGrpSpPr>
            <p:grpSpPr bwMode="auto">
              <a:xfrm>
                <a:off x="908396" y="4843407"/>
                <a:ext cx="262547" cy="369332"/>
                <a:chOff x="7352690" y="1324652"/>
                <a:chExt cx="329019" cy="459018"/>
              </a:xfrm>
            </p:grpSpPr>
            <p:sp>
              <p:nvSpPr>
                <p:cNvPr id="292" name="Равнобедренный треугольник 291"/>
                <p:cNvSpPr/>
                <p:nvPr/>
              </p:nvSpPr>
              <p:spPr bwMode="auto">
                <a:xfrm rot="10800000">
                  <a:off x="7395059" y="1566978"/>
                  <a:ext cx="244281" cy="216693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293" name="Овал 292"/>
                <p:cNvSpPr/>
                <p:nvPr/>
              </p:nvSpPr>
              <p:spPr bwMode="auto">
                <a:xfrm>
                  <a:off x="7352690" y="1324652"/>
                  <a:ext cx="329019" cy="32146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pic>
              <p:nvPicPr>
                <p:cNvPr id="294" name="Рисунок 293" descr="Изображение выглядит как рисунок&#10;&#10;Автоматически созданное описание"/>
                <p:cNvPicPr>
                  <a:picLocks noChangeAspect="1"/>
                </p:cNvPicPr>
                <p:nvPr/>
              </p:nvPicPr>
              <p:blipFill>
                <a:blip r:embed="rId3">
                  <a:duotone>
                    <a:prstClr val="black"/>
                    <a:schemeClr val="accent3">
                      <a:tint val="45000"/>
                      <a:satMod val="400000"/>
                    </a:schemeClr>
                  </a:duotone>
                </a:blip>
                <a:stretch/>
              </p:blipFill>
              <p:spPr bwMode="auto">
                <a:xfrm>
                  <a:off x="7406168" y="1364013"/>
                  <a:ext cx="222064" cy="223702"/>
                </a:xfrm>
                <a:prstGeom prst="rect">
                  <a:avLst/>
                </a:prstGeom>
              </p:spPr>
            </p:pic>
          </p:grpSp>
          <p:grpSp>
            <p:nvGrpSpPr>
              <p:cNvPr id="236" name="Группа 235"/>
              <p:cNvGrpSpPr/>
              <p:nvPr/>
            </p:nvGrpSpPr>
            <p:grpSpPr bwMode="auto">
              <a:xfrm>
                <a:off x="1251296" y="4398687"/>
                <a:ext cx="262547" cy="369332"/>
                <a:chOff x="7352690" y="1324652"/>
                <a:chExt cx="329019" cy="459018"/>
              </a:xfrm>
            </p:grpSpPr>
            <p:sp>
              <p:nvSpPr>
                <p:cNvPr id="289" name="Равнобедренный треугольник 288"/>
                <p:cNvSpPr/>
                <p:nvPr/>
              </p:nvSpPr>
              <p:spPr bwMode="auto">
                <a:xfrm rot="10800000">
                  <a:off x="7395059" y="1566978"/>
                  <a:ext cx="244281" cy="216693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290" name="Овал 289"/>
                <p:cNvSpPr/>
                <p:nvPr/>
              </p:nvSpPr>
              <p:spPr bwMode="auto">
                <a:xfrm>
                  <a:off x="7352690" y="1324652"/>
                  <a:ext cx="329019" cy="32146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pic>
              <p:nvPicPr>
                <p:cNvPr id="291" name="Рисунок 290" descr="Изображение выглядит как рисунок&#10;&#10;Автоматически созданное описание"/>
                <p:cNvPicPr>
                  <a:picLocks noChangeAspect="1"/>
                </p:cNvPicPr>
                <p:nvPr/>
              </p:nvPicPr>
              <p:blipFill>
                <a:blip r:embed="rId3">
                  <a:duotone>
                    <a:prstClr val="black"/>
                    <a:schemeClr val="accent3">
                      <a:tint val="45000"/>
                      <a:satMod val="400000"/>
                    </a:schemeClr>
                  </a:duotone>
                </a:blip>
                <a:stretch/>
              </p:blipFill>
              <p:spPr bwMode="auto">
                <a:xfrm>
                  <a:off x="7406168" y="1364013"/>
                  <a:ext cx="222064" cy="223702"/>
                </a:xfrm>
                <a:prstGeom prst="rect">
                  <a:avLst/>
                </a:prstGeom>
              </p:spPr>
            </p:pic>
          </p:grpSp>
          <p:grpSp>
            <p:nvGrpSpPr>
              <p:cNvPr id="237" name="Группа 236"/>
              <p:cNvGrpSpPr/>
              <p:nvPr/>
            </p:nvGrpSpPr>
            <p:grpSpPr bwMode="auto">
              <a:xfrm>
                <a:off x="2045248" y="4265946"/>
                <a:ext cx="597801" cy="760731"/>
                <a:chOff x="7352690" y="1324652"/>
                <a:chExt cx="329019" cy="459018"/>
              </a:xfrm>
            </p:grpSpPr>
            <p:sp>
              <p:nvSpPr>
                <p:cNvPr id="286" name="Равнобедренный треугольник 285"/>
                <p:cNvSpPr/>
                <p:nvPr/>
              </p:nvSpPr>
              <p:spPr bwMode="auto">
                <a:xfrm rot="10800000">
                  <a:off x="7395059" y="1566978"/>
                  <a:ext cx="244281" cy="216693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C000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287" name="Овал 286"/>
                <p:cNvSpPr/>
                <p:nvPr/>
              </p:nvSpPr>
              <p:spPr bwMode="auto">
                <a:xfrm>
                  <a:off x="7352690" y="1324652"/>
                  <a:ext cx="329019" cy="321469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pic>
              <p:nvPicPr>
                <p:cNvPr id="288" name="Рисунок 287" descr="Изображение выглядит как рисунок&#10;&#10;Автоматически созданное описание"/>
                <p:cNvPicPr>
                  <a:picLocks noChangeAspect="1"/>
                </p:cNvPicPr>
                <p:nvPr/>
              </p:nvPicPr>
              <p:blipFill>
                <a:blip r:embed="rId4">
                  <a:biLevel thresh="50000"/>
                </a:blip>
                <a:stretch/>
              </p:blipFill>
              <p:spPr bwMode="auto">
                <a:xfrm>
                  <a:off x="7406168" y="1364013"/>
                  <a:ext cx="222064" cy="223702"/>
                </a:xfrm>
                <a:prstGeom prst="rect">
                  <a:avLst/>
                </a:prstGeom>
              </p:spPr>
            </p:pic>
          </p:grpSp>
          <p:grpSp>
            <p:nvGrpSpPr>
              <p:cNvPr id="238" name="Группа 237"/>
              <p:cNvGrpSpPr/>
              <p:nvPr/>
            </p:nvGrpSpPr>
            <p:grpSpPr bwMode="auto">
              <a:xfrm>
                <a:off x="5816300" y="4544488"/>
                <a:ext cx="262547" cy="369332"/>
                <a:chOff x="7352690" y="1324652"/>
                <a:chExt cx="329019" cy="459018"/>
              </a:xfrm>
            </p:grpSpPr>
            <p:sp>
              <p:nvSpPr>
                <p:cNvPr id="283" name="Равнобедренный треугольник 282"/>
                <p:cNvSpPr/>
                <p:nvPr/>
              </p:nvSpPr>
              <p:spPr bwMode="auto">
                <a:xfrm rot="10800000">
                  <a:off x="7395059" y="1566978"/>
                  <a:ext cx="244281" cy="216693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284" name="Овал 283"/>
                <p:cNvSpPr/>
                <p:nvPr/>
              </p:nvSpPr>
              <p:spPr bwMode="auto">
                <a:xfrm>
                  <a:off x="7352690" y="1324652"/>
                  <a:ext cx="329019" cy="32146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pic>
              <p:nvPicPr>
                <p:cNvPr id="285" name="Рисунок 284" descr="Изображение выглядит как рисунок&#10;&#10;Автоматически созданное описание"/>
                <p:cNvPicPr>
                  <a:picLocks noChangeAspect="1"/>
                </p:cNvPicPr>
                <p:nvPr/>
              </p:nvPicPr>
              <p:blipFill>
                <a:blip r:embed="rId3">
                  <a:duotone>
                    <a:prstClr val="black"/>
                    <a:schemeClr val="accent3">
                      <a:tint val="45000"/>
                      <a:satMod val="400000"/>
                    </a:schemeClr>
                  </a:duotone>
                </a:blip>
                <a:stretch/>
              </p:blipFill>
              <p:spPr bwMode="auto">
                <a:xfrm>
                  <a:off x="7406168" y="1364013"/>
                  <a:ext cx="222064" cy="223702"/>
                </a:xfrm>
                <a:prstGeom prst="rect">
                  <a:avLst/>
                </a:prstGeom>
              </p:spPr>
            </p:pic>
          </p:grpSp>
          <p:grpSp>
            <p:nvGrpSpPr>
              <p:cNvPr id="239" name="Группа 238"/>
              <p:cNvGrpSpPr/>
              <p:nvPr/>
            </p:nvGrpSpPr>
            <p:grpSpPr bwMode="auto">
              <a:xfrm>
                <a:off x="4554585" y="4538185"/>
                <a:ext cx="262547" cy="369332"/>
                <a:chOff x="7352690" y="1324652"/>
                <a:chExt cx="329019" cy="459018"/>
              </a:xfrm>
            </p:grpSpPr>
            <p:sp>
              <p:nvSpPr>
                <p:cNvPr id="280" name="Равнобедренный треугольник 279"/>
                <p:cNvSpPr/>
                <p:nvPr/>
              </p:nvSpPr>
              <p:spPr bwMode="auto">
                <a:xfrm rot="10800000">
                  <a:off x="7395059" y="1566978"/>
                  <a:ext cx="244281" cy="216693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281" name="Овал 280"/>
                <p:cNvSpPr/>
                <p:nvPr/>
              </p:nvSpPr>
              <p:spPr bwMode="auto">
                <a:xfrm>
                  <a:off x="7352690" y="1324652"/>
                  <a:ext cx="329019" cy="32146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pic>
              <p:nvPicPr>
                <p:cNvPr id="282" name="Рисунок 281" descr="Изображение выглядит как рисунок&#10;&#10;Автоматически созданное описание"/>
                <p:cNvPicPr>
                  <a:picLocks noChangeAspect="1"/>
                </p:cNvPicPr>
                <p:nvPr/>
              </p:nvPicPr>
              <p:blipFill>
                <a:blip r:embed="rId3">
                  <a:duotone>
                    <a:prstClr val="black"/>
                    <a:schemeClr val="accent3">
                      <a:tint val="45000"/>
                      <a:satMod val="400000"/>
                    </a:schemeClr>
                  </a:duotone>
                </a:blip>
                <a:stretch/>
              </p:blipFill>
              <p:spPr bwMode="auto">
                <a:xfrm>
                  <a:off x="7406168" y="1364013"/>
                  <a:ext cx="222064" cy="223702"/>
                </a:xfrm>
                <a:prstGeom prst="rect">
                  <a:avLst/>
                </a:prstGeom>
              </p:spPr>
            </p:pic>
          </p:grpSp>
          <p:grpSp>
            <p:nvGrpSpPr>
              <p:cNvPr id="240" name="Группа 239"/>
              <p:cNvGrpSpPr/>
              <p:nvPr/>
            </p:nvGrpSpPr>
            <p:grpSpPr bwMode="auto">
              <a:xfrm>
                <a:off x="4732556" y="4478123"/>
                <a:ext cx="262547" cy="369332"/>
                <a:chOff x="7352690" y="1324652"/>
                <a:chExt cx="329019" cy="459018"/>
              </a:xfrm>
            </p:grpSpPr>
            <p:sp>
              <p:nvSpPr>
                <p:cNvPr id="277" name="Равнобедренный треугольник 276"/>
                <p:cNvSpPr/>
                <p:nvPr/>
              </p:nvSpPr>
              <p:spPr bwMode="auto">
                <a:xfrm rot="10800000">
                  <a:off x="7395059" y="1566978"/>
                  <a:ext cx="244281" cy="216693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278" name="Овал 277"/>
                <p:cNvSpPr/>
                <p:nvPr/>
              </p:nvSpPr>
              <p:spPr bwMode="auto">
                <a:xfrm>
                  <a:off x="7352690" y="1324652"/>
                  <a:ext cx="329019" cy="32146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pic>
              <p:nvPicPr>
                <p:cNvPr id="279" name="Рисунок 278" descr="Изображение выглядит как рисунок&#10;&#10;Автоматически созданное описание"/>
                <p:cNvPicPr>
                  <a:picLocks noChangeAspect="1"/>
                </p:cNvPicPr>
                <p:nvPr/>
              </p:nvPicPr>
              <p:blipFill>
                <a:blip r:embed="rId3">
                  <a:duotone>
                    <a:prstClr val="black"/>
                    <a:schemeClr val="accent3">
                      <a:tint val="45000"/>
                      <a:satMod val="400000"/>
                    </a:schemeClr>
                  </a:duotone>
                </a:blip>
                <a:stretch/>
              </p:blipFill>
              <p:spPr bwMode="auto">
                <a:xfrm>
                  <a:off x="7406168" y="1364013"/>
                  <a:ext cx="222064" cy="223702"/>
                </a:xfrm>
                <a:prstGeom prst="rect">
                  <a:avLst/>
                </a:prstGeom>
              </p:spPr>
            </p:pic>
          </p:grpSp>
          <p:grpSp>
            <p:nvGrpSpPr>
              <p:cNvPr id="241" name="Группа 240"/>
              <p:cNvGrpSpPr/>
              <p:nvPr/>
            </p:nvGrpSpPr>
            <p:grpSpPr bwMode="auto">
              <a:xfrm>
                <a:off x="3194064" y="5461142"/>
                <a:ext cx="262547" cy="369332"/>
                <a:chOff x="7352690" y="1324652"/>
                <a:chExt cx="329019" cy="459018"/>
              </a:xfrm>
            </p:grpSpPr>
            <p:sp>
              <p:nvSpPr>
                <p:cNvPr id="274" name="Равнобедренный треугольник 273"/>
                <p:cNvSpPr/>
                <p:nvPr/>
              </p:nvSpPr>
              <p:spPr bwMode="auto">
                <a:xfrm rot="10800000">
                  <a:off x="7395059" y="1566978"/>
                  <a:ext cx="244281" cy="216693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275" name="Овал 274"/>
                <p:cNvSpPr/>
                <p:nvPr/>
              </p:nvSpPr>
              <p:spPr bwMode="auto">
                <a:xfrm>
                  <a:off x="7352690" y="1324652"/>
                  <a:ext cx="329019" cy="32146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pic>
              <p:nvPicPr>
                <p:cNvPr id="276" name="Рисунок 275" descr="Изображение выглядит как рисунок&#10;&#10;Автоматически созданное описание"/>
                <p:cNvPicPr>
                  <a:picLocks noChangeAspect="1"/>
                </p:cNvPicPr>
                <p:nvPr/>
              </p:nvPicPr>
              <p:blipFill>
                <a:blip r:embed="rId3">
                  <a:duotone>
                    <a:prstClr val="black"/>
                    <a:schemeClr val="accent3">
                      <a:tint val="45000"/>
                      <a:satMod val="400000"/>
                    </a:schemeClr>
                  </a:duotone>
                </a:blip>
                <a:stretch/>
              </p:blipFill>
              <p:spPr bwMode="auto">
                <a:xfrm>
                  <a:off x="7406168" y="1364013"/>
                  <a:ext cx="222064" cy="223702"/>
                </a:xfrm>
                <a:prstGeom prst="rect">
                  <a:avLst/>
                </a:prstGeom>
              </p:spPr>
            </p:pic>
          </p:grpSp>
          <p:grpSp>
            <p:nvGrpSpPr>
              <p:cNvPr id="242" name="Группа 241"/>
              <p:cNvGrpSpPr/>
              <p:nvPr/>
            </p:nvGrpSpPr>
            <p:grpSpPr bwMode="auto">
              <a:xfrm>
                <a:off x="2874066" y="5376649"/>
                <a:ext cx="262547" cy="369332"/>
                <a:chOff x="7352690" y="1324652"/>
                <a:chExt cx="329019" cy="459018"/>
              </a:xfrm>
            </p:grpSpPr>
            <p:sp>
              <p:nvSpPr>
                <p:cNvPr id="271" name="Равнобедренный треугольник 270"/>
                <p:cNvSpPr/>
                <p:nvPr/>
              </p:nvSpPr>
              <p:spPr bwMode="auto">
                <a:xfrm rot="10800000">
                  <a:off x="7395059" y="1566978"/>
                  <a:ext cx="244281" cy="216693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272" name="Овал 271"/>
                <p:cNvSpPr/>
                <p:nvPr/>
              </p:nvSpPr>
              <p:spPr bwMode="auto">
                <a:xfrm>
                  <a:off x="7352690" y="1324652"/>
                  <a:ext cx="329019" cy="32146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pic>
              <p:nvPicPr>
                <p:cNvPr id="273" name="Рисунок 272" descr="Изображение выглядит как рисунок&#10;&#10;Автоматически созданное описание"/>
                <p:cNvPicPr>
                  <a:picLocks noChangeAspect="1"/>
                </p:cNvPicPr>
                <p:nvPr/>
              </p:nvPicPr>
              <p:blipFill>
                <a:blip r:embed="rId3">
                  <a:duotone>
                    <a:prstClr val="black"/>
                    <a:schemeClr val="accent3">
                      <a:tint val="45000"/>
                      <a:satMod val="400000"/>
                    </a:schemeClr>
                  </a:duotone>
                </a:blip>
                <a:stretch/>
              </p:blipFill>
              <p:spPr bwMode="auto">
                <a:xfrm>
                  <a:off x="7406168" y="1364013"/>
                  <a:ext cx="222064" cy="223702"/>
                </a:xfrm>
                <a:prstGeom prst="rect">
                  <a:avLst/>
                </a:prstGeom>
              </p:spPr>
            </p:pic>
          </p:grpSp>
          <p:grpSp>
            <p:nvGrpSpPr>
              <p:cNvPr id="243" name="Группа 242"/>
              <p:cNvGrpSpPr/>
              <p:nvPr/>
            </p:nvGrpSpPr>
            <p:grpSpPr bwMode="auto">
              <a:xfrm>
                <a:off x="2622024" y="5013910"/>
                <a:ext cx="262547" cy="369332"/>
                <a:chOff x="7352690" y="1324652"/>
                <a:chExt cx="329019" cy="459018"/>
              </a:xfrm>
            </p:grpSpPr>
            <p:sp>
              <p:nvSpPr>
                <p:cNvPr id="268" name="Равнобедренный треугольник 267"/>
                <p:cNvSpPr/>
                <p:nvPr/>
              </p:nvSpPr>
              <p:spPr bwMode="auto">
                <a:xfrm rot="10800000">
                  <a:off x="7395059" y="1566978"/>
                  <a:ext cx="244281" cy="216693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269" name="Овал 268"/>
                <p:cNvSpPr/>
                <p:nvPr/>
              </p:nvSpPr>
              <p:spPr bwMode="auto">
                <a:xfrm>
                  <a:off x="7352690" y="1324652"/>
                  <a:ext cx="329019" cy="32146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pic>
              <p:nvPicPr>
                <p:cNvPr id="270" name="Рисунок 269" descr="Изображение выглядит как рисунок&#10;&#10;Автоматически созданное описание"/>
                <p:cNvPicPr>
                  <a:picLocks noChangeAspect="1"/>
                </p:cNvPicPr>
                <p:nvPr/>
              </p:nvPicPr>
              <p:blipFill>
                <a:blip r:embed="rId3">
                  <a:duotone>
                    <a:prstClr val="black"/>
                    <a:schemeClr val="accent3">
                      <a:tint val="45000"/>
                      <a:satMod val="400000"/>
                    </a:schemeClr>
                  </a:duotone>
                </a:blip>
                <a:stretch/>
              </p:blipFill>
              <p:spPr bwMode="auto">
                <a:xfrm>
                  <a:off x="7406168" y="1364013"/>
                  <a:ext cx="222064" cy="223702"/>
                </a:xfrm>
                <a:prstGeom prst="rect">
                  <a:avLst/>
                </a:prstGeom>
              </p:spPr>
            </p:pic>
          </p:grpSp>
          <p:grpSp>
            <p:nvGrpSpPr>
              <p:cNvPr id="244" name="Группа 243"/>
              <p:cNvGrpSpPr/>
              <p:nvPr/>
            </p:nvGrpSpPr>
            <p:grpSpPr bwMode="auto">
              <a:xfrm>
                <a:off x="2545719" y="4997495"/>
                <a:ext cx="262547" cy="369332"/>
                <a:chOff x="7352690" y="1324652"/>
                <a:chExt cx="329019" cy="459018"/>
              </a:xfrm>
            </p:grpSpPr>
            <p:sp>
              <p:nvSpPr>
                <p:cNvPr id="265" name="Равнобедренный треугольник 264"/>
                <p:cNvSpPr/>
                <p:nvPr/>
              </p:nvSpPr>
              <p:spPr bwMode="auto">
                <a:xfrm rot="10800000">
                  <a:off x="7395059" y="1566978"/>
                  <a:ext cx="244281" cy="216693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266" name="Овал 265"/>
                <p:cNvSpPr/>
                <p:nvPr/>
              </p:nvSpPr>
              <p:spPr bwMode="auto">
                <a:xfrm>
                  <a:off x="7352690" y="1324652"/>
                  <a:ext cx="329019" cy="32146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pic>
              <p:nvPicPr>
                <p:cNvPr id="267" name="Рисунок 266" descr="Изображение выглядит как рисунок&#10;&#10;Автоматически созданное описание"/>
                <p:cNvPicPr>
                  <a:picLocks noChangeAspect="1"/>
                </p:cNvPicPr>
                <p:nvPr/>
              </p:nvPicPr>
              <p:blipFill>
                <a:blip r:embed="rId3">
                  <a:duotone>
                    <a:prstClr val="black"/>
                    <a:schemeClr val="accent3">
                      <a:tint val="45000"/>
                      <a:satMod val="400000"/>
                    </a:schemeClr>
                  </a:duotone>
                </a:blip>
                <a:stretch/>
              </p:blipFill>
              <p:spPr bwMode="auto">
                <a:xfrm>
                  <a:off x="7406168" y="1364013"/>
                  <a:ext cx="222064" cy="223702"/>
                </a:xfrm>
                <a:prstGeom prst="rect">
                  <a:avLst/>
                </a:prstGeom>
              </p:spPr>
            </p:pic>
          </p:grpSp>
          <p:grpSp>
            <p:nvGrpSpPr>
              <p:cNvPr id="245" name="Группа 244"/>
              <p:cNvGrpSpPr/>
              <p:nvPr/>
            </p:nvGrpSpPr>
            <p:grpSpPr bwMode="auto">
              <a:xfrm>
                <a:off x="3890809" y="5160803"/>
                <a:ext cx="262547" cy="369332"/>
                <a:chOff x="7352690" y="1324652"/>
                <a:chExt cx="329019" cy="459018"/>
              </a:xfrm>
            </p:grpSpPr>
            <p:sp>
              <p:nvSpPr>
                <p:cNvPr id="262" name="Равнобедренный треугольник 261"/>
                <p:cNvSpPr/>
                <p:nvPr/>
              </p:nvSpPr>
              <p:spPr bwMode="auto">
                <a:xfrm rot="10800000">
                  <a:off x="7395059" y="1566978"/>
                  <a:ext cx="244281" cy="216693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263" name="Овал 262"/>
                <p:cNvSpPr/>
                <p:nvPr/>
              </p:nvSpPr>
              <p:spPr bwMode="auto">
                <a:xfrm>
                  <a:off x="7352690" y="1324652"/>
                  <a:ext cx="329019" cy="32146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pic>
              <p:nvPicPr>
                <p:cNvPr id="264" name="Рисунок 263" descr="Изображение выглядит как рисунок&#10;&#10;Автоматически созданное описание"/>
                <p:cNvPicPr>
                  <a:picLocks noChangeAspect="1"/>
                </p:cNvPicPr>
                <p:nvPr/>
              </p:nvPicPr>
              <p:blipFill>
                <a:blip r:embed="rId3">
                  <a:duotone>
                    <a:prstClr val="black"/>
                    <a:schemeClr val="accent3">
                      <a:tint val="45000"/>
                      <a:satMod val="400000"/>
                    </a:schemeClr>
                  </a:duotone>
                </a:blip>
                <a:stretch/>
              </p:blipFill>
              <p:spPr bwMode="auto">
                <a:xfrm>
                  <a:off x="7406168" y="1364013"/>
                  <a:ext cx="222064" cy="223702"/>
                </a:xfrm>
                <a:prstGeom prst="rect">
                  <a:avLst/>
                </a:prstGeom>
              </p:spPr>
            </p:pic>
          </p:grpSp>
          <p:grpSp>
            <p:nvGrpSpPr>
              <p:cNvPr id="246" name="Группа 245"/>
              <p:cNvGrpSpPr/>
              <p:nvPr/>
            </p:nvGrpSpPr>
            <p:grpSpPr bwMode="auto">
              <a:xfrm>
                <a:off x="4073926" y="5038385"/>
                <a:ext cx="262547" cy="369332"/>
                <a:chOff x="7352690" y="1324652"/>
                <a:chExt cx="329019" cy="459018"/>
              </a:xfrm>
            </p:grpSpPr>
            <p:sp>
              <p:nvSpPr>
                <p:cNvPr id="259" name="Равнобедренный треугольник 258"/>
                <p:cNvSpPr/>
                <p:nvPr/>
              </p:nvSpPr>
              <p:spPr bwMode="auto">
                <a:xfrm rot="10800000">
                  <a:off x="7395059" y="1566978"/>
                  <a:ext cx="244281" cy="216693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260" name="Овал 259"/>
                <p:cNvSpPr/>
                <p:nvPr/>
              </p:nvSpPr>
              <p:spPr bwMode="auto">
                <a:xfrm>
                  <a:off x="7352690" y="1324652"/>
                  <a:ext cx="329019" cy="32146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pic>
              <p:nvPicPr>
                <p:cNvPr id="261" name="Рисунок 260" descr="Изображение выглядит как рисунок&#10;&#10;Автоматически созданное описание"/>
                <p:cNvPicPr>
                  <a:picLocks noChangeAspect="1"/>
                </p:cNvPicPr>
                <p:nvPr/>
              </p:nvPicPr>
              <p:blipFill>
                <a:blip r:embed="rId3">
                  <a:duotone>
                    <a:prstClr val="black"/>
                    <a:schemeClr val="accent3">
                      <a:tint val="45000"/>
                      <a:satMod val="400000"/>
                    </a:schemeClr>
                  </a:duotone>
                </a:blip>
                <a:stretch/>
              </p:blipFill>
              <p:spPr bwMode="auto">
                <a:xfrm>
                  <a:off x="7406168" y="1364013"/>
                  <a:ext cx="222064" cy="223702"/>
                </a:xfrm>
                <a:prstGeom prst="rect">
                  <a:avLst/>
                </a:prstGeom>
              </p:spPr>
            </p:pic>
          </p:grpSp>
          <p:grpSp>
            <p:nvGrpSpPr>
              <p:cNvPr id="247" name="Группа 246"/>
              <p:cNvGrpSpPr/>
              <p:nvPr/>
            </p:nvGrpSpPr>
            <p:grpSpPr bwMode="auto">
              <a:xfrm>
                <a:off x="4051768" y="4719381"/>
                <a:ext cx="262547" cy="369332"/>
                <a:chOff x="7352690" y="1324652"/>
                <a:chExt cx="329019" cy="459018"/>
              </a:xfrm>
            </p:grpSpPr>
            <p:sp>
              <p:nvSpPr>
                <p:cNvPr id="256" name="Равнобедренный треугольник 255"/>
                <p:cNvSpPr/>
                <p:nvPr/>
              </p:nvSpPr>
              <p:spPr bwMode="auto">
                <a:xfrm rot="10800000">
                  <a:off x="7395059" y="1566978"/>
                  <a:ext cx="244281" cy="216693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257" name="Овал 256"/>
                <p:cNvSpPr/>
                <p:nvPr/>
              </p:nvSpPr>
              <p:spPr bwMode="auto">
                <a:xfrm>
                  <a:off x="7352690" y="1324652"/>
                  <a:ext cx="329019" cy="32146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pic>
              <p:nvPicPr>
                <p:cNvPr id="258" name="Рисунок 257" descr="Изображение выглядит как рисунок&#10;&#10;Автоматически созданное описание"/>
                <p:cNvPicPr>
                  <a:picLocks noChangeAspect="1"/>
                </p:cNvPicPr>
                <p:nvPr/>
              </p:nvPicPr>
              <p:blipFill>
                <a:blip r:embed="rId3">
                  <a:duotone>
                    <a:prstClr val="black"/>
                    <a:schemeClr val="accent3">
                      <a:tint val="45000"/>
                      <a:satMod val="400000"/>
                    </a:schemeClr>
                  </a:duotone>
                </a:blip>
                <a:stretch/>
              </p:blipFill>
              <p:spPr bwMode="auto">
                <a:xfrm>
                  <a:off x="7406168" y="1364013"/>
                  <a:ext cx="222064" cy="223702"/>
                </a:xfrm>
                <a:prstGeom prst="rect">
                  <a:avLst/>
                </a:prstGeom>
              </p:spPr>
            </p:pic>
          </p:grpSp>
          <p:grpSp>
            <p:nvGrpSpPr>
              <p:cNvPr id="248" name="Группа 247"/>
              <p:cNvGrpSpPr/>
              <p:nvPr/>
            </p:nvGrpSpPr>
            <p:grpSpPr bwMode="auto">
              <a:xfrm>
                <a:off x="4233818" y="4817037"/>
                <a:ext cx="262547" cy="369332"/>
                <a:chOff x="7352690" y="1324652"/>
                <a:chExt cx="329019" cy="459018"/>
              </a:xfrm>
            </p:grpSpPr>
            <p:sp>
              <p:nvSpPr>
                <p:cNvPr id="253" name="Равнобедренный треугольник 252"/>
                <p:cNvSpPr/>
                <p:nvPr/>
              </p:nvSpPr>
              <p:spPr bwMode="auto">
                <a:xfrm rot="10800000">
                  <a:off x="7395059" y="1566978"/>
                  <a:ext cx="244281" cy="216693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254" name="Овал 253"/>
                <p:cNvSpPr/>
                <p:nvPr/>
              </p:nvSpPr>
              <p:spPr bwMode="auto">
                <a:xfrm>
                  <a:off x="7352690" y="1324652"/>
                  <a:ext cx="329019" cy="32146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pic>
              <p:nvPicPr>
                <p:cNvPr id="255" name="Рисунок 254" descr="Изображение выглядит как рисунок&#10;&#10;Автоматически созданное описание"/>
                <p:cNvPicPr>
                  <a:picLocks noChangeAspect="1"/>
                </p:cNvPicPr>
                <p:nvPr/>
              </p:nvPicPr>
              <p:blipFill>
                <a:blip r:embed="rId3">
                  <a:duotone>
                    <a:prstClr val="black"/>
                    <a:schemeClr val="accent3">
                      <a:tint val="45000"/>
                      <a:satMod val="400000"/>
                    </a:schemeClr>
                  </a:duotone>
                </a:blip>
                <a:stretch/>
              </p:blipFill>
              <p:spPr bwMode="auto">
                <a:xfrm>
                  <a:off x="7406168" y="1364013"/>
                  <a:ext cx="222064" cy="223702"/>
                </a:xfrm>
                <a:prstGeom prst="rect">
                  <a:avLst/>
                </a:prstGeom>
              </p:spPr>
            </p:pic>
          </p:grpSp>
          <p:grpSp>
            <p:nvGrpSpPr>
              <p:cNvPr id="249" name="Группа 248"/>
              <p:cNvGrpSpPr/>
              <p:nvPr/>
            </p:nvGrpSpPr>
            <p:grpSpPr bwMode="auto">
              <a:xfrm>
                <a:off x="4021076" y="5283887"/>
                <a:ext cx="262547" cy="369332"/>
                <a:chOff x="7352690" y="1324652"/>
                <a:chExt cx="329019" cy="459018"/>
              </a:xfrm>
            </p:grpSpPr>
            <p:sp>
              <p:nvSpPr>
                <p:cNvPr id="250" name="Равнобедренный треугольник 249"/>
                <p:cNvSpPr/>
                <p:nvPr/>
              </p:nvSpPr>
              <p:spPr bwMode="auto">
                <a:xfrm rot="10800000">
                  <a:off x="7395059" y="1566978"/>
                  <a:ext cx="244281" cy="216693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251" name="Овал 250"/>
                <p:cNvSpPr/>
                <p:nvPr/>
              </p:nvSpPr>
              <p:spPr bwMode="auto">
                <a:xfrm>
                  <a:off x="7352690" y="1324652"/>
                  <a:ext cx="329019" cy="32146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pic>
              <p:nvPicPr>
                <p:cNvPr id="252" name="Рисунок 251" descr="Изображение выглядит как рисунок&#10;&#10;Автоматически созданное описание"/>
                <p:cNvPicPr>
                  <a:picLocks noChangeAspect="1"/>
                </p:cNvPicPr>
                <p:nvPr/>
              </p:nvPicPr>
              <p:blipFill>
                <a:blip r:embed="rId3">
                  <a:duotone>
                    <a:prstClr val="black"/>
                    <a:schemeClr val="accent3">
                      <a:tint val="45000"/>
                      <a:satMod val="400000"/>
                    </a:schemeClr>
                  </a:duotone>
                </a:blip>
                <a:stretch/>
              </p:blipFill>
              <p:spPr bwMode="auto">
                <a:xfrm>
                  <a:off x="7406168" y="1364013"/>
                  <a:ext cx="222064" cy="223702"/>
                </a:xfrm>
                <a:prstGeom prst="rect">
                  <a:avLst/>
                </a:prstGeom>
              </p:spPr>
            </p:pic>
          </p:grpSp>
        </p:grpSp>
        <p:sp>
          <p:nvSpPr>
            <p:cNvPr id="213" name="Прямоугольник 212"/>
            <p:cNvSpPr/>
            <p:nvPr/>
          </p:nvSpPr>
          <p:spPr bwMode="auto">
            <a:xfrm>
              <a:off x="670487" y="1600689"/>
              <a:ext cx="5027087" cy="29099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214" name="Picture 2" descr="Курсор PNG"/>
            <p:cNvPicPr>
              <a:picLocks noChangeAspect="1" noChangeArrowheads="1"/>
            </p:cNvPicPr>
            <p:nvPr/>
          </p:nvPicPr>
          <p:blipFill>
            <a:blip r:embed="rId5"/>
            <a:stretch/>
          </p:blipFill>
          <p:spPr bwMode="auto">
            <a:xfrm>
              <a:off x="2260469" y="3508384"/>
              <a:ext cx="239865" cy="359298"/>
            </a:xfrm>
            <a:prstGeom prst="rect">
              <a:avLst/>
            </a:prstGeom>
            <a:noFill/>
          </p:spPr>
        </p:pic>
        <p:grpSp>
          <p:nvGrpSpPr>
            <p:cNvPr id="215" name="Группа 214"/>
            <p:cNvGrpSpPr/>
            <p:nvPr/>
          </p:nvGrpSpPr>
          <p:grpSpPr bwMode="auto">
            <a:xfrm>
              <a:off x="4992521" y="3536670"/>
              <a:ext cx="218954" cy="305651"/>
              <a:chOff x="5234360" y="3810054"/>
              <a:chExt cx="218954" cy="305651"/>
            </a:xfrm>
          </p:grpSpPr>
          <p:sp>
            <p:nvSpPr>
              <p:cNvPr id="224" name="Равнобедренный треугольник 223"/>
              <p:cNvSpPr/>
              <p:nvPr/>
            </p:nvSpPr>
            <p:spPr bwMode="auto">
              <a:xfrm rot="10800000">
                <a:off x="5262556" y="3971413"/>
                <a:ext cx="162563" cy="144292"/>
              </a:xfrm>
              <a:prstGeom prst="triangle">
                <a:avLst>
                  <a:gd name="adj" fmla="val 50000"/>
                </a:avLst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225" name="Овал 224"/>
              <p:cNvSpPr/>
              <p:nvPr/>
            </p:nvSpPr>
            <p:spPr bwMode="auto">
              <a:xfrm>
                <a:off x="5234360" y="3810054"/>
                <a:ext cx="218954" cy="21405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ru-RU"/>
              </a:p>
            </p:txBody>
          </p:sp>
          <p:pic>
            <p:nvPicPr>
              <p:cNvPr id="226" name="Рисунок 225" descr="Изображение выглядит как рисунок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3"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</a:blip>
              <a:stretch/>
            </p:blipFill>
            <p:spPr bwMode="auto">
              <a:xfrm>
                <a:off x="5269948" y="3836262"/>
                <a:ext cx="147778" cy="148958"/>
              </a:xfrm>
              <a:prstGeom prst="rect">
                <a:avLst/>
              </a:prstGeom>
            </p:spPr>
          </p:pic>
        </p:grpSp>
        <p:grpSp>
          <p:nvGrpSpPr>
            <p:cNvPr id="216" name="Группа 215"/>
            <p:cNvGrpSpPr/>
            <p:nvPr/>
          </p:nvGrpSpPr>
          <p:grpSpPr bwMode="auto">
            <a:xfrm>
              <a:off x="4687410" y="3667100"/>
              <a:ext cx="218954" cy="305651"/>
              <a:chOff x="5234360" y="3810054"/>
              <a:chExt cx="218954" cy="305651"/>
            </a:xfrm>
          </p:grpSpPr>
          <p:sp>
            <p:nvSpPr>
              <p:cNvPr id="221" name="Равнобедренный треугольник 220"/>
              <p:cNvSpPr/>
              <p:nvPr/>
            </p:nvSpPr>
            <p:spPr bwMode="auto">
              <a:xfrm rot="10800000">
                <a:off x="5262556" y="3971413"/>
                <a:ext cx="162563" cy="144292"/>
              </a:xfrm>
              <a:prstGeom prst="triangle">
                <a:avLst>
                  <a:gd name="adj" fmla="val 50000"/>
                </a:avLst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222" name="Овал 221"/>
              <p:cNvSpPr/>
              <p:nvPr/>
            </p:nvSpPr>
            <p:spPr bwMode="auto">
              <a:xfrm>
                <a:off x="5234360" y="3810054"/>
                <a:ext cx="218954" cy="21405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ru-RU"/>
              </a:p>
            </p:txBody>
          </p:sp>
          <p:pic>
            <p:nvPicPr>
              <p:cNvPr id="223" name="Рисунок 222" descr="Изображение выглядит как рисунок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3"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</a:blip>
              <a:stretch/>
            </p:blipFill>
            <p:spPr bwMode="auto">
              <a:xfrm>
                <a:off x="5269948" y="3836262"/>
                <a:ext cx="147778" cy="148958"/>
              </a:xfrm>
              <a:prstGeom prst="rect">
                <a:avLst/>
              </a:prstGeom>
            </p:spPr>
          </p:pic>
        </p:grpSp>
        <p:grpSp>
          <p:nvGrpSpPr>
            <p:cNvPr id="217" name="Группа 216"/>
            <p:cNvGrpSpPr/>
            <p:nvPr/>
          </p:nvGrpSpPr>
          <p:grpSpPr bwMode="auto">
            <a:xfrm>
              <a:off x="2015614" y="3605413"/>
              <a:ext cx="218954" cy="305651"/>
              <a:chOff x="5234360" y="3810054"/>
              <a:chExt cx="218954" cy="305651"/>
            </a:xfrm>
          </p:grpSpPr>
          <p:sp>
            <p:nvSpPr>
              <p:cNvPr id="218" name="Равнобедренный треугольник 217"/>
              <p:cNvSpPr/>
              <p:nvPr/>
            </p:nvSpPr>
            <p:spPr bwMode="auto">
              <a:xfrm rot="10800000">
                <a:off x="5262556" y="3971413"/>
                <a:ext cx="162563" cy="144292"/>
              </a:xfrm>
              <a:prstGeom prst="triangle">
                <a:avLst>
                  <a:gd name="adj" fmla="val 50000"/>
                </a:avLst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219" name="Овал 218"/>
              <p:cNvSpPr/>
              <p:nvPr/>
            </p:nvSpPr>
            <p:spPr bwMode="auto">
              <a:xfrm>
                <a:off x="5234360" y="3810054"/>
                <a:ext cx="218954" cy="21405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ru-RU"/>
              </a:p>
            </p:txBody>
          </p:sp>
          <p:pic>
            <p:nvPicPr>
              <p:cNvPr id="220" name="Рисунок 219" descr="Изображение выглядит как рисунок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3"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</a:blip>
              <a:stretch/>
            </p:blipFill>
            <p:spPr bwMode="auto">
              <a:xfrm>
                <a:off x="5269948" y="3836262"/>
                <a:ext cx="147778" cy="148958"/>
              </a:xfrm>
              <a:prstGeom prst="rect">
                <a:avLst/>
              </a:prstGeom>
            </p:spPr>
          </p:pic>
        </p:grpSp>
      </p:grpSp>
      <p:sp>
        <p:nvSpPr>
          <p:cNvPr id="81" name="Прямоугольник 80"/>
          <p:cNvSpPr/>
          <p:nvPr/>
        </p:nvSpPr>
        <p:spPr bwMode="auto">
          <a:xfrm>
            <a:off x="6583238" y="752284"/>
            <a:ext cx="5187950" cy="2836800"/>
          </a:xfrm>
          <a:prstGeom prst="rect">
            <a:avLst/>
          </a:prstGeom>
          <a:solidFill>
            <a:srgbClr val="C43185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7" name="Группа 6"/>
          <p:cNvGrpSpPr/>
          <p:nvPr/>
        </p:nvGrpSpPr>
        <p:grpSpPr bwMode="auto">
          <a:xfrm>
            <a:off x="6627496" y="1532255"/>
            <a:ext cx="2480048" cy="1426612"/>
            <a:chOff x="800226" y="812811"/>
            <a:chExt cx="9222996" cy="5306922"/>
          </a:xfrm>
        </p:grpSpPr>
        <p:pic>
          <p:nvPicPr>
            <p:cNvPr id="56" name="Рисунок 55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/>
          </p:blipFill>
          <p:spPr bwMode="auto">
            <a:xfrm>
              <a:off x="1126393" y="876430"/>
              <a:ext cx="8896829" cy="5243303"/>
            </a:xfrm>
            <a:prstGeom prst="rect">
              <a:avLst/>
            </a:prstGeom>
          </p:spPr>
        </p:pic>
        <p:sp>
          <p:nvSpPr>
            <p:cNvPr id="57" name="Параллелограмм 56"/>
            <p:cNvSpPr/>
            <p:nvPr/>
          </p:nvSpPr>
          <p:spPr bwMode="auto">
            <a:xfrm>
              <a:off x="800226" y="812811"/>
              <a:ext cx="1464961" cy="1507365"/>
            </a:xfrm>
            <a:prstGeom prst="parallelogram">
              <a:avLst>
                <a:gd name="adj" fmla="val 0"/>
              </a:avLst>
            </a:prstGeom>
            <a:solidFill>
              <a:srgbClr val="F9EA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>
                <a:latin typeface="Helvetica"/>
                <a:cs typeface="Helvetica"/>
              </a:endParaRPr>
            </a:p>
          </p:txBody>
        </p:sp>
      </p:grpSp>
      <p:sp>
        <p:nvSpPr>
          <p:cNvPr id="85" name="Прямоугольник 84"/>
          <p:cNvSpPr/>
          <p:nvPr/>
        </p:nvSpPr>
        <p:spPr bwMode="auto">
          <a:xfrm>
            <a:off x="552450" y="3809328"/>
            <a:ext cx="5187950" cy="2836800"/>
          </a:xfrm>
          <a:prstGeom prst="rect">
            <a:avLst/>
          </a:prstGeom>
          <a:solidFill>
            <a:srgbClr val="C43185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3" name="Прямоугольник 72"/>
          <p:cNvSpPr/>
          <p:nvPr/>
        </p:nvSpPr>
        <p:spPr bwMode="auto">
          <a:xfrm>
            <a:off x="552450" y="752284"/>
            <a:ext cx="5187950" cy="283771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6" name="TextBox 65"/>
          <p:cNvSpPr txBox="1"/>
          <p:nvPr/>
        </p:nvSpPr>
        <p:spPr bwMode="auto">
          <a:xfrm>
            <a:off x="561666" y="1641119"/>
            <a:ext cx="517873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800" b="1" spc="-15">
                <a:solidFill>
                  <a:srgbClr val="002060"/>
                </a:solidFill>
                <a:latin typeface="Arial"/>
                <a:ea typeface="Arial"/>
                <a:cs typeface="Arial"/>
              </a:rPr>
              <a:t>Комплексный план </a:t>
            </a:r>
            <a:br>
              <a:rPr lang="ru-RU" b="1" spc="-15">
                <a:solidFill>
                  <a:srgbClr val="002060"/>
                </a:solidFill>
                <a:latin typeface="Arial"/>
                <a:ea typeface="Arial"/>
                <a:cs typeface="Arial"/>
              </a:rPr>
            </a:br>
            <a:r>
              <a:rPr lang="ru-RU" b="1" spc="-15">
                <a:solidFill>
                  <a:srgbClr val="002060"/>
                </a:solidFill>
                <a:latin typeface="Arial"/>
                <a:ea typeface="Arial"/>
                <a:cs typeface="Arial"/>
              </a:rPr>
              <a:t>по повышению объемов утилизации </a:t>
            </a:r>
            <a:br>
              <a:rPr lang="ru-RU" b="1" spc="-15">
                <a:solidFill>
                  <a:srgbClr val="002060"/>
                </a:solidFill>
                <a:latin typeface="Arial"/>
                <a:ea typeface="Arial"/>
                <a:cs typeface="Arial"/>
              </a:rPr>
            </a:br>
            <a:r>
              <a:rPr lang="ru-RU" b="1" spc="-15">
                <a:solidFill>
                  <a:srgbClr val="002060"/>
                </a:solidFill>
                <a:latin typeface="Arial"/>
                <a:ea typeface="Arial"/>
                <a:cs typeface="Arial"/>
              </a:rPr>
              <a:t>золошлаковых отходов </a:t>
            </a:r>
            <a:r>
              <a:rPr lang="en" b="1" spc="-15">
                <a:solidFill>
                  <a:srgbClr val="002060"/>
                </a:solidFill>
                <a:latin typeface="Arial"/>
                <a:ea typeface="Arial"/>
                <a:cs typeface="Arial"/>
              </a:rPr>
              <a:t>V </a:t>
            </a:r>
            <a:r>
              <a:rPr lang="ru-RU" b="1" spc="-15">
                <a:solidFill>
                  <a:srgbClr val="002060"/>
                </a:solidFill>
                <a:latin typeface="Arial"/>
                <a:ea typeface="Arial"/>
                <a:cs typeface="Arial"/>
              </a:rPr>
              <a:t>класса опасности </a:t>
            </a:r>
            <a:endParaRPr lang="ru-RU">
              <a:solidFill>
                <a:srgbClr val="002060"/>
              </a:solidFill>
            </a:endParaRPr>
          </a:p>
        </p:txBody>
      </p:sp>
      <p:sp>
        <p:nvSpPr>
          <p:cNvPr id="68" name="TextBox 67"/>
          <p:cNvSpPr txBox="1"/>
          <p:nvPr/>
        </p:nvSpPr>
        <p:spPr bwMode="auto">
          <a:xfrm>
            <a:off x="6627495" y="827653"/>
            <a:ext cx="53266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800" b="1" spc="-15">
                <a:solidFill>
                  <a:schemeClr val="tx2"/>
                </a:solidFill>
                <a:latin typeface="Arial"/>
                <a:ea typeface="Arial"/>
                <a:cs typeface="Arial"/>
              </a:rPr>
              <a:t>Региональные программы и пилотные проекты в регионах по утилизации ЗШО </a:t>
            </a:r>
            <a:endParaRPr lang="ru-RU">
              <a:solidFill>
                <a:schemeClr val="tx2"/>
              </a:solidFill>
            </a:endParaRPr>
          </a:p>
        </p:txBody>
      </p:sp>
      <p:sp>
        <p:nvSpPr>
          <p:cNvPr id="69" name="TextBox 68"/>
          <p:cNvSpPr txBox="1"/>
          <p:nvPr/>
        </p:nvSpPr>
        <p:spPr bwMode="auto">
          <a:xfrm>
            <a:off x="673050" y="3883698"/>
            <a:ext cx="506735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700" b="1" spc="-15" dirty="0">
                <a:solidFill>
                  <a:schemeClr val="tx2"/>
                </a:solidFill>
                <a:latin typeface="Arial"/>
                <a:ea typeface="Arial"/>
                <a:cs typeface="Arial"/>
              </a:rPr>
              <a:t>Изменение Федерального законодательства:</a:t>
            </a:r>
            <a:br>
              <a:rPr lang="ru-RU" b="1" spc="-15" dirty="0">
                <a:solidFill>
                  <a:schemeClr val="tx2"/>
                </a:solidFill>
                <a:latin typeface="Arial"/>
                <a:ea typeface="Arial"/>
                <a:cs typeface="Arial"/>
              </a:rPr>
            </a:br>
            <a:r>
              <a:rPr lang="ru-RU" sz="1300" b="1" spc="-15" dirty="0">
                <a:solidFill>
                  <a:schemeClr val="tx2"/>
                </a:solidFill>
                <a:latin typeface="Arial"/>
                <a:ea typeface="Arial"/>
                <a:cs typeface="Arial"/>
              </a:rPr>
              <a:t>«Эффективный радиус» использования вторичного сырья</a:t>
            </a:r>
            <a:endParaRPr lang="ru-RU" sz="1300" dirty="0">
              <a:solidFill>
                <a:schemeClr val="tx2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auto">
          <a:xfrm>
            <a:off x="7162800" y="3810000"/>
            <a:ext cx="4165600" cy="2743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72" name="Прямая соединительная линия 71"/>
          <p:cNvCxnSpPr>
            <a:cxnSpLocks/>
          </p:cNvCxnSpPr>
          <p:nvPr/>
        </p:nvCxnSpPr>
        <p:spPr bwMode="auto">
          <a:xfrm>
            <a:off x="1401715" y="2688255"/>
            <a:ext cx="3320099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>
            <a:cxnSpLocks/>
          </p:cNvCxnSpPr>
          <p:nvPr/>
        </p:nvCxnSpPr>
        <p:spPr bwMode="auto">
          <a:xfrm>
            <a:off x="6721369" y="1501167"/>
            <a:ext cx="4824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Рисунок 48"/>
          <p:cNvPicPr>
            <a:picLocks noChangeAspect="1"/>
          </p:cNvPicPr>
          <p:nvPr/>
        </p:nvPicPr>
        <p:blipFill>
          <a:blip r:embed="rId7"/>
          <a:srcRect l="16898" t="33023" r="10897" b="40879"/>
          <a:stretch/>
        </p:blipFill>
        <p:spPr bwMode="auto">
          <a:xfrm>
            <a:off x="9971730" y="90620"/>
            <a:ext cx="1730364" cy="625420"/>
          </a:xfrm>
          <a:prstGeom prst="rect">
            <a:avLst/>
          </a:prstGeom>
        </p:spPr>
      </p:pic>
      <p:grpSp>
        <p:nvGrpSpPr>
          <p:cNvPr id="50" name="Группа 49"/>
          <p:cNvGrpSpPr/>
          <p:nvPr/>
        </p:nvGrpSpPr>
        <p:grpSpPr bwMode="auto">
          <a:xfrm>
            <a:off x="-215899" y="68594"/>
            <a:ext cx="9936816" cy="461665"/>
            <a:chOff x="54349" y="271177"/>
            <a:chExt cx="9936816" cy="461665"/>
          </a:xfrm>
          <a:solidFill>
            <a:srgbClr val="0070C0"/>
          </a:solidFill>
        </p:grpSpPr>
        <p:sp>
          <p:nvSpPr>
            <p:cNvPr id="51" name="Параллелограмм 50"/>
            <p:cNvSpPr/>
            <p:nvPr/>
          </p:nvSpPr>
          <p:spPr bwMode="auto">
            <a:xfrm>
              <a:off x="54349" y="293203"/>
              <a:ext cx="9936816" cy="422060"/>
            </a:xfrm>
            <a:prstGeom prst="parallelogram">
              <a:avLst>
                <a:gd name="adj" fmla="val 26802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>
                <a:latin typeface="Helvetica"/>
                <a:cs typeface="Helvetica"/>
              </a:endParaRPr>
            </a:p>
          </p:txBody>
        </p:sp>
        <p:sp>
          <p:nvSpPr>
            <p:cNvPr id="52" name="TextBox 51"/>
            <p:cNvSpPr txBox="1"/>
            <p:nvPr/>
          </p:nvSpPr>
          <p:spPr bwMode="auto">
            <a:xfrm>
              <a:off x="496672" y="271177"/>
              <a:ext cx="92187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ru-RU" sz="2400" b="1">
                  <a:solidFill>
                    <a:schemeClr val="bg1"/>
                  </a:solidFill>
                  <a:latin typeface="Helvetica"/>
                  <a:cs typeface="Helvetica"/>
                </a:rPr>
                <a:t>Комплексный план утилизации золошлаков ТЭС</a:t>
              </a:r>
              <a:endParaRPr/>
            </a:p>
          </p:txBody>
        </p:sp>
      </p:grpSp>
      <p:pic>
        <p:nvPicPr>
          <p:cNvPr id="54" name="Picture 8"/>
          <p:cNvPicPr>
            <a:picLocks noChangeAspect="1" noChangeArrowheads="1"/>
          </p:cNvPicPr>
          <p:nvPr/>
        </p:nvPicPr>
        <p:blipFill>
          <a:blip r:embed="rId8"/>
          <a:stretch/>
        </p:blipFill>
        <p:spPr bwMode="auto">
          <a:xfrm>
            <a:off x="871240" y="2814277"/>
            <a:ext cx="1917860" cy="642975"/>
          </a:xfrm>
          <a:prstGeom prst="rect">
            <a:avLst/>
          </a:prstGeom>
          <a:noFill/>
        </p:spPr>
      </p:pic>
      <p:grpSp>
        <p:nvGrpSpPr>
          <p:cNvPr id="12" name="Группа 11"/>
          <p:cNvGrpSpPr/>
          <p:nvPr/>
        </p:nvGrpSpPr>
        <p:grpSpPr bwMode="auto">
          <a:xfrm>
            <a:off x="9387018" y="1571297"/>
            <a:ext cx="2341448" cy="1152920"/>
            <a:chOff x="9538185" y="1602830"/>
            <a:chExt cx="2341448" cy="1152920"/>
          </a:xfrm>
        </p:grpSpPr>
        <p:grpSp>
          <p:nvGrpSpPr>
            <p:cNvPr id="10" name="Группа 9"/>
            <p:cNvGrpSpPr/>
            <p:nvPr/>
          </p:nvGrpSpPr>
          <p:grpSpPr bwMode="auto">
            <a:xfrm>
              <a:off x="9538185" y="1602830"/>
              <a:ext cx="1156051" cy="1152920"/>
              <a:chOff x="9708008" y="1661916"/>
              <a:chExt cx="1156051" cy="1152920"/>
            </a:xfrm>
          </p:grpSpPr>
          <p:sp>
            <p:nvSpPr>
              <p:cNvPr id="60" name="TextBox 59"/>
              <p:cNvSpPr txBox="1"/>
              <p:nvPr/>
            </p:nvSpPr>
            <p:spPr bwMode="auto">
              <a:xfrm>
                <a:off x="9708008" y="1861364"/>
                <a:ext cx="1156051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ru-RU" sz="4400" b="1" spc="-15">
                    <a:solidFill>
                      <a:schemeClr val="tx2"/>
                    </a:solidFill>
                    <a:latin typeface="Arial"/>
                    <a:ea typeface="Arial"/>
                    <a:cs typeface="Arial"/>
                  </a:rPr>
                  <a:t>10</a:t>
                </a:r>
                <a:endParaRPr lang="ru-RU" sz="4400">
                  <a:solidFill>
                    <a:schemeClr val="tx2"/>
                  </a:solidFill>
                </a:endParaRPr>
              </a:p>
            </p:txBody>
          </p:sp>
          <p:sp>
            <p:nvSpPr>
              <p:cNvPr id="63" name="TextBox 62"/>
              <p:cNvSpPr txBox="1"/>
              <p:nvPr/>
            </p:nvSpPr>
            <p:spPr bwMode="auto">
              <a:xfrm>
                <a:off x="9708008" y="2507060"/>
                <a:ext cx="1156051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ru-RU" sz="1400" b="1" spc="-15">
                    <a:solidFill>
                      <a:schemeClr val="tx2"/>
                    </a:solidFill>
                    <a:latin typeface="Arial"/>
                    <a:ea typeface="Arial"/>
                    <a:cs typeface="Arial"/>
                  </a:rPr>
                  <a:t>регионов</a:t>
                </a:r>
                <a:endParaRPr lang="ru-RU" sz="1400">
                  <a:solidFill>
                    <a:schemeClr val="tx2"/>
                  </a:solidFill>
                </a:endParaRPr>
              </a:p>
            </p:txBody>
          </p:sp>
          <p:sp>
            <p:nvSpPr>
              <p:cNvPr id="163" name="TextBox 162"/>
              <p:cNvSpPr txBox="1"/>
              <p:nvPr/>
            </p:nvSpPr>
            <p:spPr bwMode="auto">
              <a:xfrm>
                <a:off x="9708008" y="1661916"/>
                <a:ext cx="1156051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ru-RU" sz="1400" b="1" spc="-15">
                    <a:solidFill>
                      <a:schemeClr val="tx2"/>
                    </a:solidFill>
                    <a:latin typeface="Arial"/>
                    <a:ea typeface="Arial"/>
                    <a:cs typeface="Arial"/>
                  </a:rPr>
                  <a:t>не менее</a:t>
                </a:r>
                <a:endParaRPr lang="ru-RU" sz="1400">
                  <a:solidFill>
                    <a:schemeClr val="tx2"/>
                  </a:solidFill>
                </a:endParaRPr>
              </a:p>
            </p:txBody>
          </p:sp>
        </p:grpSp>
        <p:sp>
          <p:nvSpPr>
            <p:cNvPr id="64" name="TextBox 63"/>
            <p:cNvSpPr txBox="1"/>
            <p:nvPr/>
          </p:nvSpPr>
          <p:spPr bwMode="auto">
            <a:xfrm>
              <a:off x="10723582" y="1929781"/>
              <a:ext cx="1156051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-RU" sz="1400" spc="-15" dirty="0">
                  <a:solidFill>
                    <a:schemeClr val="tx2"/>
                  </a:solidFill>
                  <a:latin typeface="Arial"/>
                  <a:ea typeface="Arial"/>
                  <a:cs typeface="Arial"/>
                </a:rPr>
                <a:t>Сибири и Дальнего Востока</a:t>
              </a:r>
              <a:endParaRPr lang="ru-RU" sz="1400" dirty="0">
                <a:solidFill>
                  <a:schemeClr val="tx2"/>
                </a:solidFill>
              </a:endParaRPr>
            </a:p>
          </p:txBody>
        </p:sp>
        <p:cxnSp>
          <p:nvCxnSpPr>
            <p:cNvPr id="84" name="Прямая соединительная линия 83"/>
            <p:cNvCxnSpPr>
              <a:cxnSpLocks/>
            </p:cNvCxnSpPr>
            <p:nvPr/>
          </p:nvCxnSpPr>
          <p:spPr bwMode="auto">
            <a:xfrm flipV="1">
              <a:off x="10676670" y="1960647"/>
              <a:ext cx="0" cy="670158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8" name="Прямая соединительная линия 87"/>
          <p:cNvCxnSpPr>
            <a:cxnSpLocks/>
          </p:cNvCxnSpPr>
          <p:nvPr/>
        </p:nvCxnSpPr>
        <p:spPr bwMode="auto">
          <a:xfrm>
            <a:off x="724447" y="4516463"/>
            <a:ext cx="4824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/>
          <p:cNvSpPr txBox="1"/>
          <p:nvPr/>
        </p:nvSpPr>
        <p:spPr bwMode="auto">
          <a:xfrm>
            <a:off x="1195997" y="810121"/>
            <a:ext cx="394658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spc="-15">
                <a:solidFill>
                  <a:schemeClr val="tx2"/>
                </a:solidFill>
                <a:latin typeface="Arial"/>
                <a:ea typeface="Arial"/>
                <a:cs typeface="Arial"/>
              </a:rPr>
              <a:t>Распоряжение Правительства Российской Федерации </a:t>
            </a:r>
            <a:endParaRPr/>
          </a:p>
          <a:p>
            <a:pPr algn="ctr">
              <a:defRPr/>
            </a:pPr>
            <a:r>
              <a:rPr lang="ru-RU" sz="1600" spc="-15">
                <a:solidFill>
                  <a:schemeClr val="tx2"/>
                </a:solidFill>
                <a:latin typeface="Arial"/>
                <a:ea typeface="Arial"/>
                <a:cs typeface="Arial"/>
              </a:rPr>
              <a:t>№1557-р от 15.06.2022 г.</a:t>
            </a:r>
            <a:endParaRPr lang="ru-RU" sz="1600">
              <a:solidFill>
                <a:schemeClr val="tx2"/>
              </a:solidFill>
            </a:endParaRPr>
          </a:p>
        </p:txBody>
      </p:sp>
      <p:pic>
        <p:nvPicPr>
          <p:cNvPr id="2050" name="Picture 2" descr="Министерство природных ресурсов РФ (Минприроды)"/>
          <p:cNvPicPr>
            <a:picLocks noChangeAspect="1" noChangeArrowheads="1"/>
          </p:cNvPicPr>
          <p:nvPr/>
        </p:nvPicPr>
        <p:blipFill>
          <a:blip r:embed="rId9"/>
          <a:stretch/>
        </p:blipFill>
        <p:spPr bwMode="auto">
          <a:xfrm>
            <a:off x="2919259" y="2854613"/>
            <a:ext cx="500061" cy="544637"/>
          </a:xfrm>
          <a:prstGeom prst="rect">
            <a:avLst/>
          </a:prstGeom>
          <a:noFill/>
        </p:spPr>
      </p:pic>
      <p:pic>
        <p:nvPicPr>
          <p:cNvPr id="2052" name="Picture 4" descr="Условия использования | Минстрой России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7594" b="4304"/>
          <a:stretch/>
        </p:blipFill>
        <p:spPr bwMode="auto">
          <a:xfrm>
            <a:off x="3539645" y="2872215"/>
            <a:ext cx="540071" cy="487505"/>
          </a:xfrm>
          <a:prstGeom prst="rect">
            <a:avLst/>
          </a:prstGeom>
          <a:noFill/>
        </p:spPr>
      </p:pic>
      <p:pic>
        <p:nvPicPr>
          <p:cNvPr id="2054" name="Picture 6" descr="Минтранс пока не принимал решений по цифровым проездным - AEX.RU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/>
        </p:blipFill>
        <p:spPr bwMode="auto">
          <a:xfrm>
            <a:off x="4609274" y="2857452"/>
            <a:ext cx="808723" cy="539148"/>
          </a:xfrm>
          <a:prstGeom prst="rect">
            <a:avLst/>
          </a:prstGeom>
          <a:noFill/>
        </p:spPr>
      </p:pic>
      <p:pic>
        <p:nvPicPr>
          <p:cNvPr id="2056" name="Picture 8" descr="Минфин России (@ru_minfin) / Twitter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/>
        </p:blipFill>
        <p:spPr bwMode="auto">
          <a:xfrm>
            <a:off x="4120157" y="2872215"/>
            <a:ext cx="530814" cy="530814"/>
          </a:xfrm>
          <a:prstGeom prst="rect">
            <a:avLst/>
          </a:prstGeom>
          <a:noFill/>
        </p:spPr>
      </p:pic>
      <p:sp>
        <p:nvSpPr>
          <p:cNvPr id="90" name="TextBox 89"/>
          <p:cNvSpPr txBox="1"/>
          <p:nvPr/>
        </p:nvSpPr>
        <p:spPr bwMode="auto">
          <a:xfrm>
            <a:off x="6701494" y="3882366"/>
            <a:ext cx="49276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spc="-15">
                <a:solidFill>
                  <a:schemeClr val="tx2"/>
                </a:solidFill>
                <a:latin typeface="Arial"/>
                <a:ea typeface="Arial"/>
                <a:cs typeface="Arial"/>
              </a:rPr>
              <a:t>Льготы на железнодорожные перевозки золошлаковых материалов</a:t>
            </a:r>
            <a:endParaRPr lang="ru-RU">
              <a:solidFill>
                <a:schemeClr val="tx2"/>
              </a:solidFill>
            </a:endParaRPr>
          </a:p>
        </p:txBody>
      </p:sp>
      <p:cxnSp>
        <p:nvCxnSpPr>
          <p:cNvPr id="91" name="Прямая соединительная линия 90"/>
          <p:cNvCxnSpPr>
            <a:cxnSpLocks/>
          </p:cNvCxnSpPr>
          <p:nvPr/>
        </p:nvCxnSpPr>
        <p:spPr bwMode="auto">
          <a:xfrm>
            <a:off x="6752891" y="4516463"/>
            <a:ext cx="4824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Овал 91"/>
          <p:cNvSpPr/>
          <p:nvPr/>
        </p:nvSpPr>
        <p:spPr bwMode="auto">
          <a:xfrm>
            <a:off x="1098173" y="4655472"/>
            <a:ext cx="3984757" cy="1416312"/>
          </a:xfrm>
          <a:prstGeom prst="ellipse">
            <a:avLst/>
          </a:prstGeom>
          <a:solidFill>
            <a:srgbClr val="2F72E9">
              <a:alpha val="1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93" name="Рисунок 92" descr="Изображение выглядит как рисунок&#10;&#10;Автоматически созданное описание"/>
          <p:cNvPicPr>
            <a:picLocks noChangeAspect="1"/>
          </p:cNvPicPr>
          <p:nvPr/>
        </p:nvPicPr>
        <p:blipFill>
          <a:blip r:embed="rId13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/>
        </p:blipFill>
        <p:spPr bwMode="auto">
          <a:xfrm>
            <a:off x="1289544" y="5018766"/>
            <a:ext cx="690545" cy="690545"/>
          </a:xfrm>
          <a:prstGeom prst="rect">
            <a:avLst/>
          </a:prstGeom>
        </p:spPr>
      </p:pic>
      <p:cxnSp>
        <p:nvCxnSpPr>
          <p:cNvPr id="94" name="Соединитель: изогнутый 93"/>
          <p:cNvCxnSpPr>
            <a:cxnSpLocks/>
            <a:stCxn id="93" idx="3"/>
            <a:endCxn id="95" idx="2"/>
          </p:cNvCxnSpPr>
          <p:nvPr/>
        </p:nvCxnSpPr>
        <p:spPr bwMode="auto">
          <a:xfrm>
            <a:off x="1980089" y="5364039"/>
            <a:ext cx="690074" cy="201379"/>
          </a:xfrm>
          <a:prstGeom prst="curvedConnector3">
            <a:avLst>
              <a:gd name="adj1" fmla="val 50000"/>
            </a:avLst>
          </a:prstGeom>
          <a:ln w="38100">
            <a:solidFill>
              <a:srgbClr val="053B9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Овал 94"/>
          <p:cNvSpPr/>
          <p:nvPr/>
        </p:nvSpPr>
        <p:spPr bwMode="auto">
          <a:xfrm>
            <a:off x="2670163" y="5208847"/>
            <a:ext cx="829285" cy="713142"/>
          </a:xfrm>
          <a:prstGeom prst="ellipse">
            <a:avLst/>
          </a:prstGeom>
          <a:solidFill>
            <a:srgbClr val="C43185">
              <a:alpha val="6399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6" name="Прямоугольник 95"/>
          <p:cNvSpPr/>
          <p:nvPr/>
        </p:nvSpPr>
        <p:spPr bwMode="auto">
          <a:xfrm>
            <a:off x="2605899" y="5340377"/>
            <a:ext cx="95781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050">
                <a:solidFill>
                  <a:schemeClr val="bg1"/>
                </a:solidFill>
                <a:latin typeface="Helvetica"/>
                <a:cs typeface="Helvetica"/>
              </a:rPr>
              <a:t>Объект утилизации</a:t>
            </a:r>
            <a:endParaRPr lang="ru-RU" sz="1050">
              <a:solidFill>
                <a:schemeClr val="bg1"/>
              </a:solidFill>
            </a:endParaRPr>
          </a:p>
        </p:txBody>
      </p:sp>
      <p:grpSp>
        <p:nvGrpSpPr>
          <p:cNvPr id="97" name="Группа 96"/>
          <p:cNvGrpSpPr/>
          <p:nvPr/>
        </p:nvGrpSpPr>
        <p:grpSpPr bwMode="auto">
          <a:xfrm>
            <a:off x="3762729" y="5023135"/>
            <a:ext cx="1219334" cy="602324"/>
            <a:chOff x="6869257" y="2270000"/>
            <a:chExt cx="1219334" cy="602324"/>
          </a:xfrm>
        </p:grpSpPr>
        <p:sp>
          <p:nvSpPr>
            <p:cNvPr id="98" name="Шестиугольник 97"/>
            <p:cNvSpPr/>
            <p:nvPr/>
          </p:nvSpPr>
          <p:spPr bwMode="auto">
            <a:xfrm>
              <a:off x="6949496" y="2270000"/>
              <a:ext cx="1068171" cy="602324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bg1"/>
            </a:solidFill>
            <a:ln>
              <a:solidFill>
                <a:srgbClr val="0099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99" name="Прямоугольник 98"/>
            <p:cNvSpPr/>
            <p:nvPr/>
          </p:nvSpPr>
          <p:spPr bwMode="auto">
            <a:xfrm>
              <a:off x="6869257" y="2288950"/>
              <a:ext cx="1219334" cy="577081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1050">
                  <a:solidFill>
                    <a:srgbClr val="084784"/>
                  </a:solidFill>
                  <a:latin typeface="Helvetica"/>
                  <a:cs typeface="Helvetica"/>
                </a:rPr>
                <a:t>Источник традиционного материала</a:t>
              </a:r>
              <a:endParaRPr lang="ru-RU" sz="1050">
                <a:solidFill>
                  <a:srgbClr val="084784"/>
                </a:solidFill>
              </a:endParaRPr>
            </a:p>
          </p:txBody>
        </p:sp>
      </p:grpSp>
      <p:cxnSp>
        <p:nvCxnSpPr>
          <p:cNvPr id="100" name="Соединитель: изогнутый 99"/>
          <p:cNvCxnSpPr>
            <a:cxnSpLocks/>
            <a:stCxn id="99" idx="0"/>
            <a:endCxn id="95" idx="0"/>
          </p:cNvCxnSpPr>
          <p:nvPr/>
        </p:nvCxnSpPr>
        <p:spPr bwMode="auto">
          <a:xfrm rot="16199999" flipH="1" flipV="1">
            <a:off x="3645220" y="4481671"/>
            <a:ext cx="166762" cy="1287590"/>
          </a:xfrm>
          <a:prstGeom prst="curvedConnector3">
            <a:avLst>
              <a:gd name="adj1" fmla="val -137082"/>
            </a:avLst>
          </a:prstGeom>
          <a:ln w="38100">
            <a:solidFill>
              <a:srgbClr val="053B9F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Знак умножения 100"/>
          <p:cNvSpPr/>
          <p:nvPr/>
        </p:nvSpPr>
        <p:spPr bwMode="auto">
          <a:xfrm>
            <a:off x="3490792" y="4544708"/>
            <a:ext cx="517665" cy="575225"/>
          </a:xfrm>
          <a:prstGeom prst="mathMultiply">
            <a:avLst>
              <a:gd name="adj1" fmla="val 3893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103" name="Прямая со стрелкой 102"/>
          <p:cNvCxnSpPr>
            <a:cxnSpLocks/>
          </p:cNvCxnSpPr>
          <p:nvPr/>
        </p:nvCxnSpPr>
        <p:spPr bwMode="auto">
          <a:xfrm>
            <a:off x="2267995" y="4751735"/>
            <a:ext cx="512379" cy="513253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Прямоугольник 103"/>
          <p:cNvSpPr/>
          <p:nvPr/>
        </p:nvSpPr>
        <p:spPr bwMode="auto">
          <a:xfrm>
            <a:off x="2401039" y="4634174"/>
            <a:ext cx="10267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900" i="1">
                <a:latin typeface="Helvetica"/>
                <a:cs typeface="Helvetica"/>
              </a:rPr>
              <a:t>Динамический показатель</a:t>
            </a:r>
            <a:endParaRPr lang="ru-RU" sz="900" i="1"/>
          </a:p>
        </p:txBody>
      </p:sp>
      <p:sp>
        <p:nvSpPr>
          <p:cNvPr id="318" name="Овал 317"/>
          <p:cNvSpPr/>
          <p:nvPr/>
        </p:nvSpPr>
        <p:spPr bwMode="auto">
          <a:xfrm>
            <a:off x="7511140" y="4978106"/>
            <a:ext cx="1111577" cy="1093350"/>
          </a:xfrm>
          <a:prstGeom prst="ellipse">
            <a:avLst/>
          </a:prstGeom>
          <a:solidFill>
            <a:srgbClr val="C43185">
              <a:alpha val="15000"/>
            </a:srgbClr>
          </a:solidFill>
          <a:ln w="57150">
            <a:solidFill>
              <a:srgbClr val="C431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19" name="TextBox 318"/>
          <p:cNvSpPr txBox="1"/>
          <p:nvPr/>
        </p:nvSpPr>
        <p:spPr bwMode="auto">
          <a:xfrm>
            <a:off x="561665" y="6090227"/>
            <a:ext cx="51879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spc="-15">
                <a:solidFill>
                  <a:srgbClr val="445465"/>
                </a:solidFill>
                <a:latin typeface="Arial"/>
                <a:ea typeface="Arial"/>
                <a:cs typeface="Arial"/>
              </a:rPr>
              <a:t>Для стимулирования спроса на вторичное сырье за счет государственного и муниципального заказа</a:t>
            </a:r>
            <a:endParaRPr lang="ru-RU" sz="1100">
              <a:solidFill>
                <a:srgbClr val="445465"/>
              </a:solidFill>
            </a:endParaRPr>
          </a:p>
        </p:txBody>
      </p:sp>
      <p:sp>
        <p:nvSpPr>
          <p:cNvPr id="320" name="TextBox 319"/>
          <p:cNvSpPr txBox="1"/>
          <p:nvPr/>
        </p:nvSpPr>
        <p:spPr bwMode="auto">
          <a:xfrm>
            <a:off x="6594658" y="2855848"/>
            <a:ext cx="518795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spc="-15" dirty="0">
                <a:solidFill>
                  <a:srgbClr val="445465"/>
                </a:solidFill>
                <a:latin typeface="Arial"/>
                <a:ea typeface="Arial"/>
                <a:cs typeface="Arial"/>
              </a:rPr>
              <a:t>Для наработки практик в области использования золошлаков в хозяйственном обороте и достижения целевых показателей Энергостратегии-2035 по утилизации ЗШО</a:t>
            </a:r>
            <a:endParaRPr lang="ru-RU" sz="1100" dirty="0">
              <a:solidFill>
                <a:srgbClr val="445465"/>
              </a:solidFill>
            </a:endParaRPr>
          </a:p>
        </p:txBody>
      </p:sp>
      <p:sp>
        <p:nvSpPr>
          <p:cNvPr id="321" name="TextBox 320"/>
          <p:cNvSpPr txBox="1"/>
          <p:nvPr/>
        </p:nvSpPr>
        <p:spPr bwMode="auto">
          <a:xfrm>
            <a:off x="6583238" y="6116471"/>
            <a:ext cx="51879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spc="-15" dirty="0">
                <a:solidFill>
                  <a:srgbClr val="445465"/>
                </a:solidFill>
                <a:latin typeface="Arial"/>
                <a:ea typeface="Arial"/>
                <a:cs typeface="Arial"/>
              </a:rPr>
              <a:t>Для нивелирования барьера удаленности объектов образования золошлаков от объектов их утилизации</a:t>
            </a:r>
            <a:endParaRPr lang="ru-RU" sz="1100" dirty="0">
              <a:solidFill>
                <a:srgbClr val="445465"/>
              </a:solidFill>
            </a:endParaRPr>
          </a:p>
        </p:txBody>
      </p:sp>
      <p:sp>
        <p:nvSpPr>
          <p:cNvPr id="323" name="Овал 322"/>
          <p:cNvSpPr/>
          <p:nvPr/>
        </p:nvSpPr>
        <p:spPr bwMode="auto">
          <a:xfrm>
            <a:off x="7018374" y="5183447"/>
            <a:ext cx="578631" cy="636525"/>
          </a:xfrm>
          <a:prstGeom prst="ellipse">
            <a:avLst/>
          </a:prstGeom>
          <a:solidFill>
            <a:srgbClr val="053B9F">
              <a:alpha val="15000"/>
            </a:srgbClr>
          </a:solidFill>
          <a:ln w="57150">
            <a:solidFill>
              <a:srgbClr val="053B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24" name="Овал 323"/>
          <p:cNvSpPr/>
          <p:nvPr/>
        </p:nvSpPr>
        <p:spPr bwMode="auto">
          <a:xfrm>
            <a:off x="9514266" y="4788867"/>
            <a:ext cx="327582" cy="319366"/>
          </a:xfrm>
          <a:prstGeom prst="ellipse">
            <a:avLst/>
          </a:prstGeom>
          <a:solidFill>
            <a:srgbClr val="C43185">
              <a:alpha val="15000"/>
            </a:srgbClr>
          </a:solidFill>
          <a:ln w="57150">
            <a:solidFill>
              <a:srgbClr val="C431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25" name="TextBox 324"/>
          <p:cNvSpPr txBox="1"/>
          <p:nvPr/>
        </p:nvSpPr>
        <p:spPr bwMode="auto">
          <a:xfrm>
            <a:off x="9832323" y="4658906"/>
            <a:ext cx="191097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000" spc="-15">
                <a:solidFill>
                  <a:srgbClr val="C43185"/>
                </a:solidFill>
                <a:latin typeface="Arial"/>
                <a:ea typeface="Arial"/>
                <a:cs typeface="Arial"/>
              </a:rPr>
              <a:t>Большая часть объемов образования золошлаков расположена на Урале</a:t>
            </a:r>
            <a:br>
              <a:rPr lang="ru-RU" sz="1000" spc="-15">
                <a:solidFill>
                  <a:srgbClr val="C43185"/>
                </a:solidFill>
                <a:latin typeface="Arial"/>
                <a:ea typeface="Arial"/>
                <a:cs typeface="Arial"/>
              </a:rPr>
            </a:br>
            <a:r>
              <a:rPr lang="ru-RU" sz="1000" spc="-15">
                <a:solidFill>
                  <a:srgbClr val="C43185"/>
                </a:solidFill>
                <a:latin typeface="Arial"/>
                <a:ea typeface="Arial"/>
                <a:cs typeface="Arial"/>
              </a:rPr>
              <a:t>и в Сибири</a:t>
            </a:r>
            <a:endParaRPr lang="ru-RU" sz="800">
              <a:solidFill>
                <a:srgbClr val="C43185"/>
              </a:solidFill>
            </a:endParaRPr>
          </a:p>
        </p:txBody>
      </p:sp>
      <p:sp>
        <p:nvSpPr>
          <p:cNvPr id="326" name="Овал 325"/>
          <p:cNvSpPr/>
          <p:nvPr/>
        </p:nvSpPr>
        <p:spPr bwMode="auto">
          <a:xfrm>
            <a:off x="9514266" y="5611769"/>
            <a:ext cx="327582" cy="319366"/>
          </a:xfrm>
          <a:prstGeom prst="ellipse">
            <a:avLst/>
          </a:prstGeom>
          <a:solidFill>
            <a:srgbClr val="053B9F">
              <a:alpha val="15000"/>
            </a:srgbClr>
          </a:solidFill>
          <a:ln w="57150">
            <a:solidFill>
              <a:srgbClr val="053B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27" name="TextBox 326"/>
          <p:cNvSpPr txBox="1"/>
          <p:nvPr/>
        </p:nvSpPr>
        <p:spPr bwMode="auto">
          <a:xfrm>
            <a:off x="9854338" y="5515532"/>
            <a:ext cx="1910979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000" spc="-15">
                <a:solidFill>
                  <a:srgbClr val="053B9F"/>
                </a:solidFill>
                <a:latin typeface="Arial"/>
                <a:ea typeface="Arial"/>
                <a:cs typeface="Arial"/>
              </a:rPr>
              <a:t>Основной спрос на золошлаки сконцентрирован в европейской части страны</a:t>
            </a:r>
            <a:endParaRPr lang="ru-RU" sz="800">
              <a:solidFill>
                <a:srgbClr val="053B9F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3F4BA6F-D606-4318-B495-EA23E6FD2E65}" type="slidenum">
              <a:rPr lang="ru-RU"/>
              <a:t>3</a:t>
            </a:fld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 bwMode="auto">
          <a:xfrm>
            <a:off x="2533198" y="5822964"/>
            <a:ext cx="3923046" cy="22928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63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/>
              <a:t>с</a:t>
            </a:r>
            <a:endParaRPr/>
          </a:p>
        </p:txBody>
      </p:sp>
      <p:sp>
        <p:nvSpPr>
          <p:cNvPr id="53" name="Прямоугольник 52"/>
          <p:cNvSpPr/>
          <p:nvPr/>
        </p:nvSpPr>
        <p:spPr bwMode="auto">
          <a:xfrm>
            <a:off x="2701923" y="6214754"/>
            <a:ext cx="3741070" cy="22928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63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/>
              <a:t>с</a:t>
            </a:r>
            <a:endParaRPr/>
          </a:p>
        </p:txBody>
      </p:sp>
      <p:sp>
        <p:nvSpPr>
          <p:cNvPr id="48" name="Прямоугольник 47"/>
          <p:cNvSpPr/>
          <p:nvPr/>
        </p:nvSpPr>
        <p:spPr bwMode="auto">
          <a:xfrm>
            <a:off x="3320351" y="3970977"/>
            <a:ext cx="876539" cy="759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63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3" name="Прямоугольник 42"/>
          <p:cNvSpPr/>
          <p:nvPr/>
        </p:nvSpPr>
        <p:spPr bwMode="auto">
          <a:xfrm>
            <a:off x="1229827" y="3972562"/>
            <a:ext cx="876539" cy="759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63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>
          <a:blip r:embed="rId2"/>
          <a:srcRect l="16898" t="33023" r="10897" b="40879"/>
          <a:stretch/>
        </p:blipFill>
        <p:spPr bwMode="auto">
          <a:xfrm>
            <a:off x="9971730" y="90620"/>
            <a:ext cx="1730364" cy="625420"/>
          </a:xfrm>
          <a:prstGeom prst="rect">
            <a:avLst/>
          </a:prstGeom>
        </p:spPr>
      </p:pic>
      <p:grpSp>
        <p:nvGrpSpPr>
          <p:cNvPr id="50" name="Группа 49"/>
          <p:cNvGrpSpPr/>
          <p:nvPr/>
        </p:nvGrpSpPr>
        <p:grpSpPr bwMode="auto">
          <a:xfrm>
            <a:off x="-215899" y="68594"/>
            <a:ext cx="9936816" cy="461665"/>
            <a:chOff x="54349" y="271177"/>
            <a:chExt cx="9936816" cy="461665"/>
          </a:xfrm>
          <a:solidFill>
            <a:srgbClr val="0070C0"/>
          </a:solidFill>
        </p:grpSpPr>
        <p:sp>
          <p:nvSpPr>
            <p:cNvPr id="51" name="Параллелограмм 50"/>
            <p:cNvSpPr/>
            <p:nvPr/>
          </p:nvSpPr>
          <p:spPr bwMode="auto">
            <a:xfrm>
              <a:off x="54349" y="293203"/>
              <a:ext cx="9936816" cy="422060"/>
            </a:xfrm>
            <a:prstGeom prst="parallelogram">
              <a:avLst>
                <a:gd name="adj" fmla="val 26802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>
                <a:latin typeface="Helvetica"/>
                <a:cs typeface="Helvetica"/>
              </a:endParaRPr>
            </a:p>
          </p:txBody>
        </p:sp>
        <p:sp>
          <p:nvSpPr>
            <p:cNvPr id="52" name="TextBox 51"/>
            <p:cNvSpPr txBox="1"/>
            <p:nvPr/>
          </p:nvSpPr>
          <p:spPr bwMode="auto">
            <a:xfrm>
              <a:off x="496672" y="271177"/>
              <a:ext cx="81517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ru-RU" sz="2400" b="1">
                  <a:solidFill>
                    <a:schemeClr val="bg1"/>
                  </a:solidFill>
                  <a:latin typeface="Helvetica"/>
                  <a:cs typeface="Helvetica"/>
                </a:rPr>
                <a:t>Создание Межведомственной рабочей группы</a:t>
              </a:r>
              <a:endParaRPr/>
            </a:p>
          </p:txBody>
        </p:sp>
      </p:grpSp>
      <p:sp>
        <p:nvSpPr>
          <p:cNvPr id="7" name="Скругленный прямоугольник 6"/>
          <p:cNvSpPr/>
          <p:nvPr/>
        </p:nvSpPr>
        <p:spPr bwMode="auto">
          <a:xfrm>
            <a:off x="226559" y="1875413"/>
            <a:ext cx="6277480" cy="1105839"/>
          </a:xfrm>
          <a:prstGeom prst="roundRect">
            <a:avLst>
              <a:gd name="adj" fmla="val 10020"/>
            </a:avLst>
          </a:prstGeom>
          <a:solidFill>
            <a:schemeClr val="bg2">
              <a:lumMod val="90000"/>
              <a:alpha val="7000"/>
            </a:schemeClr>
          </a:solidFill>
          <a:ln w="15875">
            <a:gradFill>
              <a:gsLst>
                <a:gs pos="0">
                  <a:srgbClr val="C43185"/>
                </a:gs>
                <a:gs pos="100000">
                  <a:srgbClr val="6268EE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1400">
              <a:solidFill>
                <a:schemeClr val="tx2">
                  <a:lumMod val="75000"/>
                </a:schemeClr>
              </a:solidFill>
              <a:latin typeface="Montserrat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 bwMode="auto">
          <a:xfrm>
            <a:off x="199641" y="718848"/>
            <a:ext cx="6304398" cy="655321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600" b="1">
                <a:solidFill>
                  <a:srgbClr val="7030A0"/>
                </a:solidFill>
                <a:latin typeface="Montserrat"/>
              </a:rPr>
              <a:t>МЕЖВЕДОМСТВЕННАЯ РАБОЧАЯ ГРУППА (МРГ)</a:t>
            </a:r>
            <a:endParaRPr/>
          </a:p>
          <a:p>
            <a:pPr algn="ctr">
              <a:defRPr/>
            </a:pPr>
            <a:r>
              <a:rPr lang="ru-RU" sz="1600" b="1">
                <a:solidFill>
                  <a:srgbClr val="7030A0"/>
                </a:solidFill>
                <a:latin typeface="Montserrat"/>
              </a:rPr>
              <a:t>создана в рамках Комплексного плана</a:t>
            </a:r>
            <a:endParaRPr lang="ru-RU" sz="1600">
              <a:solidFill>
                <a:srgbClr val="7030A0"/>
              </a:solidFill>
              <a:latin typeface="Montserrat"/>
            </a:endParaRPr>
          </a:p>
        </p:txBody>
      </p:sp>
      <p:sp>
        <p:nvSpPr>
          <p:cNvPr id="9" name="TextBox 8"/>
          <p:cNvSpPr txBox="1"/>
          <p:nvPr/>
        </p:nvSpPr>
        <p:spPr bwMode="auto">
          <a:xfrm>
            <a:off x="1322264" y="1877655"/>
            <a:ext cx="2971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600" b="1">
                <a:solidFill>
                  <a:srgbClr val="C43185"/>
                </a:solidFill>
                <a:latin typeface="Montserrat"/>
              </a:rPr>
              <a:t>ПРЕДСЕДАТЕЛЬ МРГ</a:t>
            </a:r>
            <a:endParaRPr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1316077" y="2420717"/>
            <a:ext cx="50134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b="1">
                <a:solidFill>
                  <a:schemeClr val="tx2">
                    <a:lumMod val="75000"/>
                  </a:schemeClr>
                </a:solidFill>
                <a:latin typeface="Montserrat"/>
              </a:rPr>
              <a:t>Заместитель Министра </a:t>
            </a:r>
            <a:r>
              <a:rPr lang="ru-RU" sz="1400">
                <a:solidFill>
                  <a:schemeClr val="tx2">
                    <a:lumMod val="75000"/>
                  </a:schemeClr>
                </a:solidFill>
                <a:latin typeface="Montserrat"/>
              </a:rPr>
              <a:t>энергетики Российской Федерации, </a:t>
            </a:r>
            <a:r>
              <a:rPr lang="ru-RU" sz="1400" b="1">
                <a:solidFill>
                  <a:schemeClr val="tx2">
                    <a:lumMod val="75000"/>
                  </a:schemeClr>
                </a:solidFill>
                <a:latin typeface="Montserrat"/>
              </a:rPr>
              <a:t>Президент АРВИС</a:t>
            </a:r>
            <a:endParaRPr/>
          </a:p>
        </p:txBody>
      </p:sp>
      <p:sp>
        <p:nvSpPr>
          <p:cNvPr id="11" name="TextBox 10"/>
          <p:cNvSpPr txBox="1"/>
          <p:nvPr/>
        </p:nvSpPr>
        <p:spPr bwMode="auto">
          <a:xfrm>
            <a:off x="1304842" y="2158362"/>
            <a:ext cx="52312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400" b="1">
                <a:latin typeface="Montserrat"/>
              </a:rPr>
              <a:t>Сниккарс </a:t>
            </a:r>
            <a:r>
              <a:rPr lang="ru-RU" sz="1400">
                <a:latin typeface="Montserrat"/>
              </a:rPr>
              <a:t>Павел Николаевич</a:t>
            </a:r>
            <a:endParaRPr/>
          </a:p>
        </p:txBody>
      </p:sp>
      <p:pic>
        <p:nvPicPr>
          <p:cNvPr id="12" name="Picture 2" descr="https://fs02.rchuv.ru/rchuv19/ces/news/2021/04/21/d28cba17-8bd4-4141-82a7-db6c8a93d2ac/square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/>
        </p:blipFill>
        <p:spPr bwMode="auto">
          <a:xfrm>
            <a:off x="250190" y="1917213"/>
            <a:ext cx="1027388" cy="1027388"/>
          </a:xfrm>
          <a:prstGeom prst="rect">
            <a:avLst/>
          </a:prstGeom>
          <a:noFill/>
        </p:spPr>
      </p:pic>
      <p:sp>
        <p:nvSpPr>
          <p:cNvPr id="13" name="Скругленный прямоугольник 12"/>
          <p:cNvSpPr/>
          <p:nvPr/>
        </p:nvSpPr>
        <p:spPr bwMode="auto">
          <a:xfrm>
            <a:off x="199641" y="1394523"/>
            <a:ext cx="6304398" cy="33510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Montserrat"/>
              </a:rPr>
              <a:t>Приказ Минэнерго России № 819 от 15.08.2022 г. </a:t>
            </a:r>
            <a:endParaRPr dirty="0"/>
          </a:p>
        </p:txBody>
      </p:sp>
      <p:pic>
        <p:nvPicPr>
          <p:cNvPr id="14" name="Рисунок 13" descr="Собрание контур"/>
          <p:cNvPicPr>
            <a:picLocks noChangeAspect="1"/>
          </p:cNvPicPr>
          <p:nvPr/>
        </p:nvPicPr>
        <p:blipFill>
          <a:blip r:embed="rId4"/>
          <a:srcRect t="12256"/>
          <a:stretch/>
        </p:blipFill>
        <p:spPr bwMode="auto">
          <a:xfrm>
            <a:off x="195229" y="4285482"/>
            <a:ext cx="763736" cy="61526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 bwMode="auto">
          <a:xfrm>
            <a:off x="-419497" y="4028835"/>
            <a:ext cx="19931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400" b="1">
                <a:solidFill>
                  <a:srgbClr val="C43185"/>
                </a:solidFill>
                <a:latin typeface="Montserrat"/>
              </a:defRPr>
            </a:lvl1pPr>
          </a:lstStyle>
          <a:p>
            <a:pPr>
              <a:defRPr/>
            </a:pPr>
            <a:r>
              <a:rPr lang="ru-RU" sz="1050">
                <a:solidFill>
                  <a:srgbClr val="7030A0"/>
                </a:solidFill>
              </a:rPr>
              <a:t>УЧАСТНИКИ</a:t>
            </a:r>
            <a:endParaRPr/>
          </a:p>
        </p:txBody>
      </p:sp>
      <p:sp>
        <p:nvSpPr>
          <p:cNvPr id="16" name="TextBox 15"/>
          <p:cNvSpPr txBox="1"/>
          <p:nvPr/>
        </p:nvSpPr>
        <p:spPr bwMode="auto">
          <a:xfrm>
            <a:off x="1357186" y="3111838"/>
            <a:ext cx="59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800" b="1">
                <a:solidFill>
                  <a:srgbClr val="7030A0"/>
                </a:solidFill>
                <a:latin typeface="Montserrat"/>
              </a:rPr>
              <a:t>10</a:t>
            </a:r>
            <a:endParaRPr/>
          </a:p>
        </p:txBody>
      </p:sp>
      <p:sp>
        <p:nvSpPr>
          <p:cNvPr id="17" name="TextBox 16"/>
          <p:cNvSpPr txBox="1"/>
          <p:nvPr/>
        </p:nvSpPr>
        <p:spPr bwMode="auto">
          <a:xfrm>
            <a:off x="1789909" y="5586283"/>
            <a:ext cx="4988330" cy="86177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500" b="1">
                <a:solidFill>
                  <a:schemeClr val="tx2">
                    <a:lumMod val="75000"/>
                  </a:schemeClr>
                </a:solidFill>
                <a:latin typeface="Montserrat"/>
              </a:defRPr>
            </a:lvl1pPr>
          </a:lstStyle>
          <a:p>
            <a:pPr>
              <a:defRPr/>
            </a:pPr>
            <a:r>
              <a:rPr lang="ru-RU" sz="1400"/>
              <a:t>Общественных и экспертных организаций </a:t>
            </a:r>
            <a:endParaRPr/>
          </a:p>
          <a:p>
            <a:pPr>
              <a:defRPr/>
            </a:pPr>
            <a:r>
              <a:rPr lang="ru-RU" sz="1200" b="0"/>
              <a:t>в сфере дорожного и общегражданского строительства, </a:t>
            </a:r>
            <a:endParaRPr/>
          </a:p>
          <a:p>
            <a:pPr>
              <a:defRPr/>
            </a:pPr>
            <a:r>
              <a:rPr lang="ru-RU" sz="1200" b="0"/>
              <a:t>охраны окружающей среды и промышленной политики, в том числе </a:t>
            </a:r>
            <a:r>
              <a:rPr lang="ru-RU" sz="1200"/>
              <a:t>представители строительных ассоциаций</a:t>
            </a:r>
            <a:endParaRPr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789909" y="3117710"/>
            <a:ext cx="47461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b="1">
                <a:solidFill>
                  <a:schemeClr val="tx2">
                    <a:lumMod val="75000"/>
                  </a:schemeClr>
                </a:solidFill>
                <a:latin typeface="Montserrat"/>
              </a:rPr>
              <a:t>Федеральных органов исполнительной власти, </a:t>
            </a:r>
            <a:r>
              <a:rPr lang="ru-RU" sz="1200">
                <a:solidFill>
                  <a:schemeClr val="tx2">
                    <a:lumMod val="75000"/>
                  </a:schemeClr>
                </a:solidFill>
                <a:latin typeface="Montserrat"/>
              </a:rPr>
              <a:t>отвечающих за реализацию государственной политики в различных областях:</a:t>
            </a:r>
            <a:endParaRPr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376006" y="5537341"/>
            <a:ext cx="5549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ru-RU" sz="2800" b="1">
                <a:solidFill>
                  <a:srgbClr val="7030A0"/>
                </a:solidFill>
                <a:latin typeface="Montserrat"/>
              </a:rPr>
              <a:t>16</a:t>
            </a:r>
            <a:endParaRPr/>
          </a:p>
        </p:txBody>
      </p:sp>
      <p:cxnSp>
        <p:nvCxnSpPr>
          <p:cNvPr id="20" name="Соединительная линия уступом 19"/>
          <p:cNvCxnSpPr>
            <a:cxnSpLocks/>
            <a:stCxn id="14" idx="3"/>
            <a:endCxn id="16" idx="1"/>
          </p:cNvCxnSpPr>
          <p:nvPr/>
        </p:nvCxnSpPr>
        <p:spPr bwMode="auto">
          <a:xfrm flipV="1">
            <a:off x="958965" y="3373448"/>
            <a:ext cx="398221" cy="1219667"/>
          </a:xfrm>
          <a:prstGeom prst="bentConnector3">
            <a:avLst>
              <a:gd name="adj1" fmla="val 35186"/>
            </a:avLst>
          </a:prstGeom>
          <a:ln w="25400" cap="rnd">
            <a:gradFill>
              <a:gsLst>
                <a:gs pos="0">
                  <a:srgbClr val="5272FF"/>
                </a:gs>
                <a:gs pos="100000">
                  <a:srgbClr val="8759BB"/>
                </a:gs>
              </a:gsLst>
              <a:lin ang="5400000" scaled="1"/>
            </a:gra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Соединительная линия уступом 20"/>
          <p:cNvCxnSpPr>
            <a:cxnSpLocks/>
            <a:stCxn id="14" idx="3"/>
            <a:endCxn id="19" idx="1"/>
          </p:cNvCxnSpPr>
          <p:nvPr/>
        </p:nvCxnSpPr>
        <p:spPr bwMode="auto">
          <a:xfrm>
            <a:off x="958965" y="4593115"/>
            <a:ext cx="417041" cy="1205836"/>
          </a:xfrm>
          <a:prstGeom prst="bentConnector3">
            <a:avLst>
              <a:gd name="adj1" fmla="val 34440"/>
            </a:avLst>
          </a:prstGeom>
          <a:ln w="25400" cap="rnd">
            <a:gradFill>
              <a:gsLst>
                <a:gs pos="0">
                  <a:srgbClr val="5272FF"/>
                </a:gs>
                <a:gs pos="100000">
                  <a:srgbClr val="8759BB"/>
                </a:gs>
              </a:gsLst>
              <a:lin ang="5400000" scaled="1"/>
            </a:gra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" descr="https://www.mnr.gov.ru/assets/images/logo-for-web.png"/>
          <p:cNvPicPr>
            <a:picLocks noChangeAspect="1" noChangeArrowheads="1"/>
          </p:cNvPicPr>
          <p:nvPr/>
        </p:nvPicPr>
        <p:blipFill>
          <a:blip r:embed="rId5"/>
          <a:srcRect r="67626" b="-2094"/>
          <a:stretch/>
        </p:blipFill>
        <p:spPr bwMode="auto">
          <a:xfrm>
            <a:off x="2415599" y="4013776"/>
            <a:ext cx="525381" cy="531546"/>
          </a:xfrm>
          <a:prstGeom prst="rect">
            <a:avLst/>
          </a:prstGeom>
          <a:noFill/>
        </p:spPr>
      </p:pic>
      <p:sp>
        <p:nvSpPr>
          <p:cNvPr id="23" name="AutoShape 6" descr="https://rostechgroup.com/upload/iblock/4e7/4e70ebf4b2a1e2a31552ff394570e1e8.jpg"/>
          <p:cNvSpPr>
            <a:spLocks noChangeAspect="1" noChangeArrowheads="1"/>
          </p:cNvSpPr>
          <p:nvPr/>
        </p:nvSpPr>
        <p:spPr bwMode="auto">
          <a:xfrm>
            <a:off x="2676083" y="1941372"/>
            <a:ext cx="45719" cy="45719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24" name="Picture 8" descr="https://xn--80aawchhkektmap5kybf.xn--p1acf/wp-content/uploads/2021/01/Logo_03.png"/>
          <p:cNvPicPr>
            <a:picLocks noChangeAspect="1" noChangeArrowheads="1"/>
          </p:cNvPicPr>
          <p:nvPr/>
        </p:nvPicPr>
        <p:blipFill>
          <a:blip r:embed="rId6"/>
          <a:srcRect l="1" r="79760"/>
          <a:stretch/>
        </p:blipFill>
        <p:spPr bwMode="auto">
          <a:xfrm>
            <a:off x="2420091" y="4720109"/>
            <a:ext cx="525208" cy="516262"/>
          </a:xfrm>
          <a:prstGeom prst="rect">
            <a:avLst/>
          </a:prstGeom>
          <a:noFill/>
        </p:spPr>
      </p:pic>
      <p:pic>
        <p:nvPicPr>
          <p:cNvPr id="25" name="Picture 10" descr="https://www.kindpng.com/picc/m/580-5807692_rus-ministry-of-agriculture-logo-.pn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/>
        </p:blipFill>
        <p:spPr bwMode="auto">
          <a:xfrm>
            <a:off x="4561505" y="4768110"/>
            <a:ext cx="681450" cy="538821"/>
          </a:xfrm>
          <a:prstGeom prst="rect">
            <a:avLst/>
          </a:prstGeom>
          <a:noFill/>
        </p:spPr>
      </p:pic>
      <p:pic>
        <p:nvPicPr>
          <p:cNvPr id="26" name="Picture 12" descr="https://upload.wikimedia.org/wikipedia/commons/f/f7/MinstroyRF.png"/>
          <p:cNvPicPr>
            <a:picLocks noChangeAspect="1" noChangeArrowheads="1"/>
          </p:cNvPicPr>
          <p:nvPr/>
        </p:nvPicPr>
        <p:blipFill>
          <a:blip r:embed="rId8"/>
          <a:stretch/>
        </p:blipFill>
        <p:spPr bwMode="auto">
          <a:xfrm>
            <a:off x="1417941" y="4053746"/>
            <a:ext cx="477185" cy="477185"/>
          </a:xfrm>
          <a:prstGeom prst="rect">
            <a:avLst/>
          </a:prstGeom>
          <a:noFill/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/>
        </p:blipFill>
        <p:spPr bwMode="auto">
          <a:xfrm>
            <a:off x="3460605" y="4024608"/>
            <a:ext cx="636196" cy="532961"/>
          </a:xfrm>
          <a:prstGeom prst="rect">
            <a:avLst/>
          </a:prstGeom>
        </p:spPr>
      </p:pic>
      <p:pic>
        <p:nvPicPr>
          <p:cNvPr id="28" name="Picture 18" descr="https://adm-orehovo.ru/documents/10889108/10889122/4.png/347822ef-f1e2-285c-7386-722eed974719?t=1656421098790"/>
          <p:cNvPicPr>
            <a:picLocks noChangeAspect="1" noChangeArrowheads="1"/>
          </p:cNvPicPr>
          <p:nvPr/>
        </p:nvPicPr>
        <p:blipFill>
          <a:blip r:embed="rId10"/>
          <a:stretch/>
        </p:blipFill>
        <p:spPr bwMode="auto">
          <a:xfrm>
            <a:off x="5938326" y="4095507"/>
            <a:ext cx="357892" cy="415210"/>
          </a:xfrm>
          <a:prstGeom prst="rect">
            <a:avLst/>
          </a:prstGeom>
          <a:noFill/>
        </p:spPr>
      </p:pic>
      <p:pic>
        <p:nvPicPr>
          <p:cNvPr id="29" name="Picture 24" descr="https://xn--j1aeic4a4c.xn--p1ai/wp-content/uploads/2021/01/maxresdefault_live.jpg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9565" t="16027" r="29126" b="18150"/>
          <a:stretch/>
        </p:blipFill>
        <p:spPr bwMode="auto">
          <a:xfrm>
            <a:off x="3494652" y="4747179"/>
            <a:ext cx="566848" cy="480624"/>
          </a:xfrm>
          <a:prstGeom prst="rect">
            <a:avLst/>
          </a:prstGeom>
          <a:noFill/>
        </p:spPr>
      </p:pic>
      <p:pic>
        <p:nvPicPr>
          <p:cNvPr id="30" name="Picture 22" descr="https://www.economy.gov.ru/static/img/logo.png"/>
          <p:cNvPicPr>
            <a:picLocks noChangeAspect="1" noChangeArrowheads="1"/>
          </p:cNvPicPr>
          <p:nvPr/>
        </p:nvPicPr>
        <p:blipFill>
          <a:blip r:embed="rId12"/>
          <a:stretch/>
        </p:blipFill>
        <p:spPr bwMode="auto">
          <a:xfrm>
            <a:off x="4695934" y="4060685"/>
            <a:ext cx="406388" cy="445357"/>
          </a:xfrm>
          <a:prstGeom prst="rect">
            <a:avLst/>
          </a:prstGeom>
          <a:noFill/>
        </p:spPr>
      </p:pic>
      <p:pic>
        <p:nvPicPr>
          <p:cNvPr id="31" name="Picture 2" descr="https://fs02.rchuv.ru/rchuv19/ces/news/2021/04/21/d28cba17-8bd4-4141-82a7-db6c8a93d2ac/square.png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0049"/>
          <a:stretch/>
        </p:blipFill>
        <p:spPr bwMode="auto">
          <a:xfrm>
            <a:off x="1327936" y="4732117"/>
            <a:ext cx="657195" cy="525425"/>
          </a:xfrm>
          <a:prstGeom prst="rect">
            <a:avLst/>
          </a:prstGeom>
          <a:noFill/>
        </p:spPr>
      </p:pic>
      <p:pic>
        <p:nvPicPr>
          <p:cNvPr id="32" name="Picture 26" descr="https://rpn.gov.ru/upload/iblock/8a0/%D0%BF%D0%A3%D0%91%D0%9B%D0%98%D0%A7%D0%9D%D0%AB%D0%95%20%D0%A1%D0%90%D0%99%D0%A2%20%D0%92%D0%95%D0%A0%D0%A1%D0%98%D0%AF%204.3.jpg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9688"/>
          <a:stretch/>
        </p:blipFill>
        <p:spPr bwMode="auto">
          <a:xfrm>
            <a:off x="5877303" y="4766300"/>
            <a:ext cx="452216" cy="500278"/>
          </a:xfrm>
          <a:prstGeom prst="rect">
            <a:avLst/>
          </a:prstGeom>
          <a:noFill/>
        </p:spPr>
      </p:pic>
      <p:sp>
        <p:nvSpPr>
          <p:cNvPr id="33" name="TextBox 32"/>
          <p:cNvSpPr txBox="1"/>
          <p:nvPr/>
        </p:nvSpPr>
        <p:spPr bwMode="auto">
          <a:xfrm>
            <a:off x="2065831" y="4476353"/>
            <a:ext cx="12249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000">
                <a:latin typeface="Montserrat"/>
              </a:rPr>
              <a:t>Минприроды</a:t>
            </a:r>
            <a:endParaRPr/>
          </a:p>
        </p:txBody>
      </p:sp>
      <p:sp>
        <p:nvSpPr>
          <p:cNvPr id="34" name="TextBox 33"/>
          <p:cNvSpPr txBox="1"/>
          <p:nvPr/>
        </p:nvSpPr>
        <p:spPr bwMode="auto">
          <a:xfrm>
            <a:off x="2060300" y="5213144"/>
            <a:ext cx="12249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000">
                <a:latin typeface="Montserrat"/>
              </a:rPr>
              <a:t>Минпромторг</a:t>
            </a:r>
          </a:p>
        </p:txBody>
      </p:sp>
      <p:sp>
        <p:nvSpPr>
          <p:cNvPr id="35" name="TextBox 34"/>
          <p:cNvSpPr txBox="1"/>
          <p:nvPr/>
        </p:nvSpPr>
        <p:spPr bwMode="auto">
          <a:xfrm>
            <a:off x="4293464" y="5234324"/>
            <a:ext cx="12249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000">
                <a:latin typeface="Montserrat"/>
              </a:rPr>
              <a:t>Минсельхоз</a:t>
            </a:r>
            <a:endParaRPr/>
          </a:p>
        </p:txBody>
      </p:sp>
      <p:sp>
        <p:nvSpPr>
          <p:cNvPr id="36" name="TextBox 35"/>
          <p:cNvSpPr txBox="1"/>
          <p:nvPr/>
        </p:nvSpPr>
        <p:spPr bwMode="auto">
          <a:xfrm>
            <a:off x="1044075" y="4489142"/>
            <a:ext cx="12249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000">
                <a:latin typeface="Montserrat"/>
              </a:rPr>
              <a:t>Минстрой</a:t>
            </a:r>
            <a:endParaRPr/>
          </a:p>
        </p:txBody>
      </p:sp>
      <p:sp>
        <p:nvSpPr>
          <p:cNvPr id="37" name="TextBox 36"/>
          <p:cNvSpPr txBox="1"/>
          <p:nvPr/>
        </p:nvSpPr>
        <p:spPr bwMode="auto">
          <a:xfrm>
            <a:off x="3166245" y="4487892"/>
            <a:ext cx="12249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000">
                <a:latin typeface="Montserrat"/>
              </a:rPr>
              <a:t>Минтранс</a:t>
            </a:r>
            <a:endParaRPr/>
          </a:p>
        </p:txBody>
      </p:sp>
      <p:sp>
        <p:nvSpPr>
          <p:cNvPr id="38" name="TextBox 37"/>
          <p:cNvSpPr txBox="1"/>
          <p:nvPr/>
        </p:nvSpPr>
        <p:spPr bwMode="auto">
          <a:xfrm>
            <a:off x="5504814" y="4485569"/>
            <a:ext cx="12249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000">
                <a:latin typeface="Montserrat"/>
              </a:rPr>
              <a:t>Минтруд</a:t>
            </a:r>
            <a:endParaRPr/>
          </a:p>
        </p:txBody>
      </p:sp>
      <p:sp>
        <p:nvSpPr>
          <p:cNvPr id="39" name="TextBox 38"/>
          <p:cNvSpPr txBox="1"/>
          <p:nvPr/>
        </p:nvSpPr>
        <p:spPr bwMode="auto">
          <a:xfrm>
            <a:off x="3165618" y="5223524"/>
            <a:ext cx="12249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000">
                <a:latin typeface="Montserrat"/>
              </a:rPr>
              <a:t>Минфин</a:t>
            </a:r>
            <a:endParaRPr/>
          </a:p>
        </p:txBody>
      </p:sp>
      <p:sp>
        <p:nvSpPr>
          <p:cNvPr id="40" name="TextBox 39"/>
          <p:cNvSpPr txBox="1"/>
          <p:nvPr/>
        </p:nvSpPr>
        <p:spPr bwMode="auto">
          <a:xfrm>
            <a:off x="3993281" y="4490448"/>
            <a:ext cx="18116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000">
                <a:latin typeface="Montserrat"/>
              </a:rPr>
              <a:t>Минэкономразвития</a:t>
            </a:r>
            <a:endParaRPr/>
          </a:p>
        </p:txBody>
      </p:sp>
      <p:sp>
        <p:nvSpPr>
          <p:cNvPr id="41" name="TextBox 40"/>
          <p:cNvSpPr txBox="1"/>
          <p:nvPr/>
        </p:nvSpPr>
        <p:spPr bwMode="auto">
          <a:xfrm>
            <a:off x="750686" y="5224774"/>
            <a:ext cx="18116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000">
                <a:latin typeface="Montserrat"/>
              </a:rPr>
              <a:t>Минэнерго</a:t>
            </a:r>
            <a:endParaRPr/>
          </a:p>
        </p:txBody>
      </p:sp>
      <p:sp>
        <p:nvSpPr>
          <p:cNvPr id="42" name="TextBox 41"/>
          <p:cNvSpPr txBox="1"/>
          <p:nvPr/>
        </p:nvSpPr>
        <p:spPr bwMode="auto">
          <a:xfrm>
            <a:off x="5197564" y="5245544"/>
            <a:ext cx="18116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000">
                <a:latin typeface="Montserrat"/>
              </a:rPr>
              <a:t>Росприроднадзор</a:t>
            </a:r>
          </a:p>
        </p:txBody>
      </p:sp>
      <p:sp>
        <p:nvSpPr>
          <p:cNvPr id="59" name="Скругленный прямоугольник 58"/>
          <p:cNvSpPr/>
          <p:nvPr/>
        </p:nvSpPr>
        <p:spPr bwMode="auto">
          <a:xfrm>
            <a:off x="6840843" y="1604111"/>
            <a:ext cx="4991145" cy="4294271"/>
          </a:xfrm>
          <a:prstGeom prst="roundRect">
            <a:avLst>
              <a:gd name="adj" fmla="val 6621"/>
            </a:avLst>
          </a:prstGeom>
          <a:noFill/>
          <a:ln w="22225">
            <a:solidFill>
              <a:srgbClr val="6884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2000"/>
          </a:p>
        </p:txBody>
      </p:sp>
      <p:sp>
        <p:nvSpPr>
          <p:cNvPr id="60" name="TextBox 59"/>
          <p:cNvSpPr txBox="1"/>
          <p:nvPr/>
        </p:nvSpPr>
        <p:spPr bwMode="auto">
          <a:xfrm>
            <a:off x="7770139" y="1634473"/>
            <a:ext cx="31231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000" b="1">
                <a:solidFill>
                  <a:srgbClr val="10456D"/>
                </a:solidFill>
                <a:latin typeface="Montserrat"/>
              </a:rPr>
              <a:t>Задачи МРГ</a:t>
            </a:r>
            <a:endParaRPr/>
          </a:p>
        </p:txBody>
      </p:sp>
      <p:sp>
        <p:nvSpPr>
          <p:cNvPr id="61" name="TextBox 60"/>
          <p:cNvSpPr txBox="1"/>
          <p:nvPr/>
        </p:nvSpPr>
        <p:spPr bwMode="auto">
          <a:xfrm>
            <a:off x="7764453" y="3810424"/>
            <a:ext cx="39694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200" b="1">
                <a:solidFill>
                  <a:schemeClr val="tx2"/>
                </a:solidFill>
                <a:latin typeface="Montserrat"/>
              </a:rPr>
              <a:t>Стимулирование перевозки </a:t>
            </a:r>
            <a:r>
              <a:rPr lang="ru-RU" sz="1200">
                <a:solidFill>
                  <a:schemeClr val="tx2">
                    <a:lumMod val="75000"/>
                  </a:schemeClr>
                </a:solidFill>
                <a:latin typeface="Montserrat"/>
              </a:rPr>
              <a:t>золошлаков  железнодорожным транспортом</a:t>
            </a:r>
            <a:endParaRPr/>
          </a:p>
        </p:txBody>
      </p:sp>
      <p:sp>
        <p:nvSpPr>
          <p:cNvPr id="62" name="TextBox 61"/>
          <p:cNvSpPr txBox="1"/>
          <p:nvPr/>
        </p:nvSpPr>
        <p:spPr bwMode="auto">
          <a:xfrm>
            <a:off x="7768694" y="3177987"/>
            <a:ext cx="38583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200">
                <a:solidFill>
                  <a:schemeClr val="tx2">
                    <a:lumMod val="75000"/>
                  </a:schemeClr>
                </a:solidFill>
                <a:latin typeface="Montserrat"/>
              </a:rPr>
              <a:t>Разработка мер для </a:t>
            </a:r>
            <a:r>
              <a:rPr lang="ru-RU" sz="1200" b="1">
                <a:solidFill>
                  <a:schemeClr val="tx2"/>
                </a:solidFill>
                <a:latin typeface="Montserrat"/>
              </a:rPr>
              <a:t>поддержки реализации инвестиционных проектов</a:t>
            </a:r>
            <a:endParaRPr/>
          </a:p>
        </p:txBody>
      </p:sp>
      <p:sp>
        <p:nvSpPr>
          <p:cNvPr id="63" name="TextBox 62"/>
          <p:cNvSpPr txBox="1"/>
          <p:nvPr/>
        </p:nvSpPr>
        <p:spPr bwMode="auto">
          <a:xfrm>
            <a:off x="7782543" y="2544588"/>
            <a:ext cx="3918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200" dirty="0">
                <a:solidFill>
                  <a:schemeClr val="tx2"/>
                </a:solidFill>
                <a:latin typeface="Montserrat"/>
              </a:rPr>
              <a:t>Использование золошлаков </a:t>
            </a:r>
            <a:r>
              <a:rPr lang="ru-RU" sz="1200" b="1" dirty="0">
                <a:solidFill>
                  <a:schemeClr val="tx2"/>
                </a:solidFill>
                <a:latin typeface="Montserrat"/>
              </a:rPr>
              <a:t>в проектах транспортного строительства</a:t>
            </a:r>
            <a:endParaRPr dirty="0"/>
          </a:p>
        </p:txBody>
      </p:sp>
      <p:sp>
        <p:nvSpPr>
          <p:cNvPr id="64" name="TextBox 63"/>
          <p:cNvSpPr txBox="1"/>
          <p:nvPr/>
        </p:nvSpPr>
        <p:spPr bwMode="auto">
          <a:xfrm>
            <a:off x="7761324" y="5068301"/>
            <a:ext cx="39667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200" b="1">
                <a:solidFill>
                  <a:schemeClr val="tx2"/>
                </a:solidFill>
                <a:latin typeface="Montserrat"/>
              </a:rPr>
              <a:t>Формирование целевых показателей по объемам использования ЗШО </a:t>
            </a:r>
            <a:r>
              <a:rPr lang="ru-RU" sz="1200">
                <a:solidFill>
                  <a:schemeClr val="tx2">
                    <a:lumMod val="75000"/>
                  </a:schemeClr>
                </a:solidFill>
                <a:latin typeface="Montserrat"/>
              </a:rPr>
              <a:t>в отдельных отраслях экономики</a:t>
            </a:r>
            <a:endParaRPr/>
          </a:p>
        </p:txBody>
      </p:sp>
      <p:sp>
        <p:nvSpPr>
          <p:cNvPr id="65" name="TextBox 64"/>
          <p:cNvSpPr txBox="1"/>
          <p:nvPr/>
        </p:nvSpPr>
        <p:spPr bwMode="auto">
          <a:xfrm>
            <a:off x="7765597" y="4437581"/>
            <a:ext cx="39358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200" b="1">
                <a:solidFill>
                  <a:schemeClr val="tx2"/>
                </a:solidFill>
                <a:latin typeface="Montserrat"/>
              </a:rPr>
              <a:t>Разработка и актуализация профессиональных стандартов </a:t>
            </a:r>
            <a:r>
              <a:rPr lang="ru-RU" sz="1200">
                <a:solidFill>
                  <a:schemeClr val="tx2">
                    <a:lumMod val="75000"/>
                  </a:schemeClr>
                </a:solidFill>
                <a:latin typeface="Montserrat"/>
              </a:rPr>
              <a:t>в области утилизации золошлаков</a:t>
            </a:r>
            <a:endParaRPr/>
          </a:p>
        </p:txBody>
      </p:sp>
      <p:pic>
        <p:nvPicPr>
          <p:cNvPr id="66" name="Рисунок 65"/>
          <p:cNvPicPr>
            <a:picLocks noChangeAspect="1"/>
          </p:cNvPicPr>
          <p:nvPr/>
        </p:nvPicPr>
        <p:blipFill>
          <a:blip r:embed="rId1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7195524" y="5205007"/>
            <a:ext cx="445712" cy="445712"/>
          </a:xfrm>
          <a:prstGeom prst="rect">
            <a:avLst/>
          </a:prstGeom>
        </p:spPr>
      </p:pic>
      <p:pic>
        <p:nvPicPr>
          <p:cNvPr id="67" name="Рисунок 66"/>
          <p:cNvPicPr>
            <a:picLocks noChangeAspect="1"/>
          </p:cNvPicPr>
          <p:nvPr/>
        </p:nvPicPr>
        <p:blipFill>
          <a:blip r:embed="rId16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7145647" y="2568299"/>
            <a:ext cx="447910" cy="447910"/>
          </a:xfrm>
          <a:prstGeom prst="rect">
            <a:avLst/>
          </a:prstGeom>
        </p:spPr>
      </p:pic>
      <p:pic>
        <p:nvPicPr>
          <p:cNvPr id="68" name="Рисунок 67"/>
          <p:cNvPicPr>
            <a:picLocks noChangeAspect="1"/>
          </p:cNvPicPr>
          <p:nvPr/>
        </p:nvPicPr>
        <p:blipFill>
          <a:blip r:embed="rId1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7167469" y="3824928"/>
            <a:ext cx="442717" cy="442717"/>
          </a:xfrm>
          <a:prstGeom prst="rect">
            <a:avLst/>
          </a:prstGeom>
        </p:spPr>
      </p:pic>
      <p:pic>
        <p:nvPicPr>
          <p:cNvPr id="69" name="Рисунок 68"/>
          <p:cNvPicPr>
            <a:picLocks noChangeAspect="1"/>
          </p:cNvPicPr>
          <p:nvPr/>
        </p:nvPicPr>
        <p:blipFill>
          <a:blip r:embed="rId18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7117006" y="4425745"/>
            <a:ext cx="527013" cy="527013"/>
          </a:xfrm>
          <a:prstGeom prst="rect">
            <a:avLst/>
          </a:prstGeom>
        </p:spPr>
      </p:pic>
      <p:pic>
        <p:nvPicPr>
          <p:cNvPr id="70" name="Рисунок 69"/>
          <p:cNvPicPr>
            <a:picLocks noChangeAspect="1"/>
          </p:cNvPicPr>
          <p:nvPr/>
        </p:nvPicPr>
        <p:blipFill>
          <a:blip r:embed="rId19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7167469" y="3216614"/>
            <a:ext cx="426088" cy="426088"/>
          </a:xfrm>
          <a:prstGeom prst="rect">
            <a:avLst/>
          </a:prstGeom>
        </p:spPr>
      </p:pic>
      <p:sp>
        <p:nvSpPr>
          <p:cNvPr id="71" name="TextBox 70"/>
          <p:cNvSpPr txBox="1"/>
          <p:nvPr/>
        </p:nvSpPr>
        <p:spPr bwMode="auto">
          <a:xfrm>
            <a:off x="6914111" y="1947906"/>
            <a:ext cx="4835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200" b="1">
                <a:solidFill>
                  <a:srgbClr val="733CC4"/>
                </a:solidFill>
                <a:latin typeface="Montserrat"/>
              </a:rPr>
              <a:t>Подготовка и реализации предложений  </a:t>
            </a:r>
            <a:br>
              <a:rPr lang="ru-RU" sz="1200" b="1">
                <a:solidFill>
                  <a:srgbClr val="733CC4"/>
                </a:solidFill>
                <a:latin typeface="Montserrat"/>
              </a:rPr>
            </a:br>
            <a:r>
              <a:rPr lang="ru-RU" sz="1200" b="1">
                <a:solidFill>
                  <a:srgbClr val="733CC4"/>
                </a:solidFill>
                <a:latin typeface="Montserrat"/>
              </a:rPr>
              <a:t>по повышению объемов утилизации отходов</a:t>
            </a:r>
            <a:endParaRPr/>
          </a:p>
        </p:txBody>
      </p:sp>
      <p:sp>
        <p:nvSpPr>
          <p:cNvPr id="72" name="Скругленный прямоугольник 71"/>
          <p:cNvSpPr/>
          <p:nvPr/>
        </p:nvSpPr>
        <p:spPr bwMode="auto">
          <a:xfrm>
            <a:off x="7476916" y="786582"/>
            <a:ext cx="4355071" cy="70831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5875">
            <a:gradFill>
              <a:gsLst>
                <a:gs pos="0">
                  <a:srgbClr val="C43185"/>
                </a:gs>
                <a:gs pos="100000">
                  <a:srgbClr val="6268EE"/>
                </a:gs>
              </a:gsLst>
              <a:lin ang="135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1400" b="1">
              <a:solidFill>
                <a:schemeClr val="tx2">
                  <a:lumMod val="75000"/>
                </a:schemeClr>
              </a:solidFill>
              <a:latin typeface="Montserrat"/>
            </a:endParaRPr>
          </a:p>
        </p:txBody>
      </p:sp>
      <p:grpSp>
        <p:nvGrpSpPr>
          <p:cNvPr id="75" name="Группа 74"/>
          <p:cNvGrpSpPr/>
          <p:nvPr/>
        </p:nvGrpSpPr>
        <p:grpSpPr bwMode="auto">
          <a:xfrm>
            <a:off x="6840844" y="775096"/>
            <a:ext cx="858840" cy="743573"/>
            <a:chOff x="3934454" y="10037856"/>
            <a:chExt cx="1367795" cy="1280898"/>
          </a:xfrm>
        </p:grpSpPr>
        <p:sp>
          <p:nvSpPr>
            <p:cNvPr id="76" name="Скругленный прямоугольник 75"/>
            <p:cNvSpPr/>
            <p:nvPr/>
          </p:nvSpPr>
          <p:spPr bwMode="auto">
            <a:xfrm>
              <a:off x="3934454" y="10037856"/>
              <a:ext cx="1367795" cy="1280898"/>
            </a:xfrm>
            <a:prstGeom prst="roundRect">
              <a:avLst>
                <a:gd name="adj" fmla="val 10187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77" name="Рисунок 76"/>
            <p:cNvPicPr>
              <a:picLocks noChangeAspect="1"/>
            </p:cNvPicPr>
            <p:nvPr/>
          </p:nvPicPr>
          <p:blipFill>
            <a:blip r:embed="rId20"/>
            <a:srcRect l="8600" t="10596" r="4081" b="7745"/>
            <a:stretch/>
          </p:blipFill>
          <p:spPr bwMode="auto">
            <a:xfrm>
              <a:off x="3947908" y="10052695"/>
              <a:ext cx="1336703" cy="1250065"/>
            </a:xfrm>
            <a:prstGeom prst="roundRect">
              <a:avLst>
                <a:gd name="adj" fmla="val 9823"/>
              </a:avLst>
            </a:prstGeom>
            <a:noFill/>
            <a:ln w="15875">
              <a:solidFill>
                <a:schemeClr val="tx2">
                  <a:lumMod val="20000"/>
                  <a:lumOff val="80000"/>
                </a:schemeClr>
              </a:solidFill>
            </a:ln>
          </p:spPr>
        </p:pic>
      </p:grpSp>
      <p:sp>
        <p:nvSpPr>
          <p:cNvPr id="78" name="Прямоугольник 77"/>
          <p:cNvSpPr/>
          <p:nvPr/>
        </p:nvSpPr>
        <p:spPr bwMode="auto">
          <a:xfrm>
            <a:off x="7879597" y="815309"/>
            <a:ext cx="39495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b="1">
                <a:solidFill>
                  <a:srgbClr val="44546A">
                    <a:lumMod val="75000"/>
                  </a:srgbClr>
                </a:solidFill>
                <a:latin typeface="Montserrat"/>
              </a:rPr>
              <a:t>Мультипрофильный центр компетенций</a:t>
            </a:r>
            <a:endParaRPr/>
          </a:p>
        </p:txBody>
      </p:sp>
      <p:sp>
        <p:nvSpPr>
          <p:cNvPr id="80" name="Скругленный прямоугольник 79"/>
          <p:cNvSpPr/>
          <p:nvPr/>
        </p:nvSpPr>
        <p:spPr bwMode="auto">
          <a:xfrm>
            <a:off x="6840843" y="6006515"/>
            <a:ext cx="4988330" cy="692788"/>
          </a:xfrm>
          <a:prstGeom prst="roundRect">
            <a:avLst>
              <a:gd name="adj" fmla="val 10020"/>
            </a:avLst>
          </a:prstGeom>
          <a:solidFill>
            <a:schemeClr val="bg2">
              <a:lumMod val="90000"/>
              <a:alpha val="7000"/>
            </a:schemeClr>
          </a:solidFill>
          <a:ln w="15875">
            <a:gradFill>
              <a:gsLst>
                <a:gs pos="0">
                  <a:srgbClr val="C43185"/>
                </a:gs>
                <a:gs pos="100000">
                  <a:srgbClr val="6268EE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1400">
              <a:solidFill>
                <a:schemeClr val="tx2">
                  <a:lumMod val="75000"/>
                </a:schemeClr>
              </a:solidFill>
              <a:latin typeface="Montserrat"/>
            </a:endParaRPr>
          </a:p>
        </p:txBody>
      </p:sp>
      <p:sp>
        <p:nvSpPr>
          <p:cNvPr id="81" name="TextBox 80"/>
          <p:cNvSpPr txBox="1"/>
          <p:nvPr/>
        </p:nvSpPr>
        <p:spPr bwMode="auto">
          <a:xfrm>
            <a:off x="6780318" y="6096234"/>
            <a:ext cx="1417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400" b="1">
                <a:solidFill>
                  <a:srgbClr val="10456D"/>
                </a:solidFill>
                <a:latin typeface="Montserrat"/>
              </a:rPr>
              <a:t>Сентябрь 2022 г.</a:t>
            </a:r>
            <a:endParaRPr/>
          </a:p>
        </p:txBody>
      </p:sp>
      <p:sp>
        <p:nvSpPr>
          <p:cNvPr id="44" name="Прямоугольник 43"/>
          <p:cNvSpPr/>
          <p:nvPr/>
        </p:nvSpPr>
        <p:spPr bwMode="auto">
          <a:xfrm>
            <a:off x="8217841" y="5973135"/>
            <a:ext cx="31673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400" b="1">
                <a:solidFill>
                  <a:schemeClr val="tx2"/>
                </a:solidFill>
                <a:latin typeface="Montserrat"/>
              </a:rPr>
              <a:t>Первое заседание МРГ</a:t>
            </a:r>
            <a:endParaRPr/>
          </a:p>
        </p:txBody>
      </p:sp>
      <p:cxnSp>
        <p:nvCxnSpPr>
          <p:cNvPr id="46" name="Прямая соединительная линия 45"/>
          <p:cNvCxnSpPr>
            <a:cxnSpLocks/>
          </p:cNvCxnSpPr>
          <p:nvPr/>
        </p:nvCxnSpPr>
        <p:spPr bwMode="auto">
          <a:xfrm>
            <a:off x="8132981" y="6081187"/>
            <a:ext cx="0" cy="5366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Прямоугольник 46"/>
          <p:cNvSpPr/>
          <p:nvPr/>
        </p:nvSpPr>
        <p:spPr bwMode="auto">
          <a:xfrm>
            <a:off x="8217840" y="6176264"/>
            <a:ext cx="36368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000">
                <a:solidFill>
                  <a:schemeClr val="tx2"/>
                </a:solidFill>
                <a:latin typeface="Montserrat"/>
              </a:rPr>
              <a:t>Обсуждение первого проекта концепции механизма «эффективного радиуса» использования ЗШО</a:t>
            </a:r>
            <a:endParaRPr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3F4BA6F-D606-4318-B495-EA23E6FD2E65}" type="slidenum">
              <a:rPr lang="ru-RU"/>
              <a:t>4</a:t>
            </a:fld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>
          <a:xfrm>
            <a:off x="11388636" y="6548117"/>
            <a:ext cx="838200" cy="365125"/>
          </a:xfrm>
        </p:spPr>
        <p:txBody>
          <a:bodyPr/>
          <a:lstStyle/>
          <a:p>
            <a:pPr>
              <a:defRPr/>
            </a:pPr>
            <a:fld id="{1AA79F0F-5F1F-431A-9931-50D610F81453}" type="slidenum">
              <a:rPr lang="ru-RU">
                <a:latin typeface="Helvetica"/>
                <a:cs typeface="Helvetica"/>
              </a:rPr>
              <a:t>5</a:t>
            </a:fld>
            <a:endParaRPr lang="ru-RU">
              <a:latin typeface="Helvetica"/>
              <a:cs typeface="Helvetica"/>
            </a:endParaRPr>
          </a:p>
        </p:txBody>
      </p:sp>
      <p:pic>
        <p:nvPicPr>
          <p:cNvPr id="57" name="Рисунок 56"/>
          <p:cNvPicPr>
            <a:picLocks noChangeAspect="1"/>
          </p:cNvPicPr>
          <p:nvPr/>
        </p:nvPicPr>
        <p:blipFill>
          <a:blip r:embed="rId2"/>
          <a:srcRect l="16898" t="33023" r="10897" b="40879"/>
          <a:stretch/>
        </p:blipFill>
        <p:spPr bwMode="auto">
          <a:xfrm>
            <a:off x="9971730" y="90620"/>
            <a:ext cx="1730364" cy="625420"/>
          </a:xfrm>
          <a:prstGeom prst="rect">
            <a:avLst/>
          </a:prstGeom>
        </p:spPr>
      </p:pic>
      <p:grpSp>
        <p:nvGrpSpPr>
          <p:cNvPr id="59" name="Группа 58"/>
          <p:cNvGrpSpPr/>
          <p:nvPr/>
        </p:nvGrpSpPr>
        <p:grpSpPr bwMode="auto">
          <a:xfrm>
            <a:off x="-215899" y="65418"/>
            <a:ext cx="9936816" cy="461665"/>
            <a:chOff x="54349" y="268001"/>
            <a:chExt cx="9936816" cy="461665"/>
          </a:xfrm>
          <a:solidFill>
            <a:srgbClr val="0070C0"/>
          </a:solidFill>
        </p:grpSpPr>
        <p:sp>
          <p:nvSpPr>
            <p:cNvPr id="60" name="Параллелограмм 59"/>
            <p:cNvSpPr/>
            <p:nvPr/>
          </p:nvSpPr>
          <p:spPr bwMode="auto">
            <a:xfrm>
              <a:off x="54349" y="293203"/>
              <a:ext cx="9936816" cy="422060"/>
            </a:xfrm>
            <a:prstGeom prst="parallelogram">
              <a:avLst>
                <a:gd name="adj" fmla="val 26802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>
                <a:latin typeface="Helvetica"/>
                <a:cs typeface="Helvetica"/>
              </a:endParaRPr>
            </a:p>
          </p:txBody>
        </p:sp>
        <p:sp>
          <p:nvSpPr>
            <p:cNvPr id="61" name="TextBox 60"/>
            <p:cNvSpPr txBox="1"/>
            <p:nvPr/>
          </p:nvSpPr>
          <p:spPr bwMode="auto">
            <a:xfrm>
              <a:off x="496672" y="268001"/>
              <a:ext cx="89754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ru-RU" sz="2400" b="1" dirty="0">
                  <a:solidFill>
                    <a:schemeClr val="bg1"/>
                  </a:solidFill>
                  <a:latin typeface="Helvetica"/>
                  <a:cs typeface="Helvetica"/>
                </a:rPr>
                <a:t>Разработка региональных программ</a:t>
              </a:r>
              <a:endParaRPr lang="ru-RU" sz="2400" dirty="0"/>
            </a:p>
          </p:txBody>
        </p:sp>
      </p:grpSp>
      <p:sp>
        <p:nvSpPr>
          <p:cNvPr id="64" name="Прямоугольник 63"/>
          <p:cNvSpPr/>
          <p:nvPr/>
        </p:nvSpPr>
        <p:spPr bwMode="auto">
          <a:xfrm>
            <a:off x="6129719" y="1610860"/>
            <a:ext cx="5619251" cy="702524"/>
          </a:xfrm>
          <a:prstGeom prst="rect">
            <a:avLst/>
          </a:prstGeom>
          <a:solidFill>
            <a:srgbClr val="C43185">
              <a:alpha val="5000"/>
            </a:srgbClr>
          </a:solidFill>
          <a:ln w="6350">
            <a:solidFill>
              <a:srgbClr val="C43185">
                <a:alpha val="3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7" name="TextBox 66"/>
          <p:cNvSpPr txBox="1"/>
          <p:nvPr/>
        </p:nvSpPr>
        <p:spPr bwMode="auto">
          <a:xfrm>
            <a:off x="6060159" y="871023"/>
            <a:ext cx="5867484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700" b="1" spc="-10" dirty="0">
                <a:solidFill>
                  <a:srgbClr val="C43185"/>
                </a:solidFill>
                <a:latin typeface="Arial"/>
                <a:cs typeface="Arial"/>
              </a:rPr>
              <a:t>Предполагаемые разделы региональной программы повышения объемов утилизации ЗШО:</a:t>
            </a:r>
            <a:endParaRPr lang="ru-RU" sz="1700" dirty="0">
              <a:solidFill>
                <a:srgbClr val="C43185"/>
              </a:solidFill>
            </a:endParaRPr>
          </a:p>
        </p:txBody>
      </p:sp>
      <p:sp>
        <p:nvSpPr>
          <p:cNvPr id="68" name="TextBox 67"/>
          <p:cNvSpPr txBox="1"/>
          <p:nvPr/>
        </p:nvSpPr>
        <p:spPr bwMode="auto">
          <a:xfrm>
            <a:off x="442092" y="3981068"/>
            <a:ext cx="3695208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pc="-10" dirty="0">
                <a:solidFill>
                  <a:srgbClr val="0070C0"/>
                </a:solidFill>
                <a:latin typeface="Arial"/>
                <a:cs typeface="Arial"/>
              </a:rPr>
              <a:t>Синхронизация с п. 13.2 </a:t>
            </a:r>
          </a:p>
          <a:p>
            <a:pPr>
              <a:defRPr/>
            </a:pPr>
            <a:r>
              <a:rPr lang="ru-RU" sz="4400" b="1" spc="-10" dirty="0">
                <a:solidFill>
                  <a:srgbClr val="0070C0"/>
                </a:solidFill>
                <a:latin typeface="Arial"/>
                <a:cs typeface="Arial"/>
              </a:rPr>
              <a:t>ФЗ №89 </a:t>
            </a:r>
            <a:endParaRPr sz="4400" dirty="0"/>
          </a:p>
          <a:p>
            <a:pPr>
              <a:defRPr/>
            </a:pPr>
            <a:r>
              <a:rPr lang="ru-RU" spc="-10" dirty="0">
                <a:solidFill>
                  <a:srgbClr val="0070C0"/>
                </a:solidFill>
                <a:latin typeface="Arial"/>
                <a:cs typeface="Arial"/>
              </a:rPr>
              <a:t>«Об отходах производства и потребления»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70" name="Прямоугольник 69"/>
          <p:cNvSpPr/>
          <p:nvPr/>
        </p:nvSpPr>
        <p:spPr bwMode="auto">
          <a:xfrm>
            <a:off x="6129719" y="2442987"/>
            <a:ext cx="5619251" cy="702000"/>
          </a:xfrm>
          <a:prstGeom prst="rect">
            <a:avLst/>
          </a:prstGeom>
          <a:solidFill>
            <a:srgbClr val="C43185">
              <a:alpha val="5000"/>
            </a:srgbClr>
          </a:solidFill>
          <a:ln w="6350">
            <a:solidFill>
              <a:srgbClr val="C43185">
                <a:alpha val="3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6" name="Прямоугольник 75"/>
          <p:cNvSpPr/>
          <p:nvPr/>
        </p:nvSpPr>
        <p:spPr bwMode="auto">
          <a:xfrm>
            <a:off x="6129719" y="3269536"/>
            <a:ext cx="5619251" cy="702000"/>
          </a:xfrm>
          <a:prstGeom prst="rect">
            <a:avLst/>
          </a:prstGeom>
          <a:solidFill>
            <a:srgbClr val="C43185">
              <a:alpha val="5000"/>
            </a:srgbClr>
          </a:solidFill>
          <a:ln w="6350">
            <a:solidFill>
              <a:srgbClr val="C43185">
                <a:alpha val="3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8" name="Прямоугольник 87"/>
          <p:cNvSpPr/>
          <p:nvPr/>
        </p:nvSpPr>
        <p:spPr bwMode="auto">
          <a:xfrm>
            <a:off x="6129719" y="4104337"/>
            <a:ext cx="5619251" cy="702000"/>
          </a:xfrm>
          <a:prstGeom prst="rect">
            <a:avLst/>
          </a:prstGeom>
          <a:solidFill>
            <a:srgbClr val="C43185">
              <a:alpha val="5000"/>
            </a:srgbClr>
          </a:solidFill>
          <a:ln w="6350">
            <a:solidFill>
              <a:srgbClr val="C43185">
                <a:alpha val="3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0" name="Прямоугольник 89"/>
          <p:cNvSpPr/>
          <p:nvPr/>
        </p:nvSpPr>
        <p:spPr bwMode="auto">
          <a:xfrm>
            <a:off x="6130656" y="4939138"/>
            <a:ext cx="5619251" cy="1733205"/>
          </a:xfrm>
          <a:prstGeom prst="rect">
            <a:avLst/>
          </a:prstGeom>
          <a:solidFill>
            <a:srgbClr val="C43185">
              <a:alpha val="5000"/>
            </a:srgbClr>
          </a:solidFill>
          <a:ln w="6350">
            <a:solidFill>
              <a:srgbClr val="C43185">
                <a:alpha val="3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6" name="TextBox 105"/>
          <p:cNvSpPr txBox="1"/>
          <p:nvPr/>
        </p:nvSpPr>
        <p:spPr bwMode="auto">
          <a:xfrm>
            <a:off x="6848449" y="1637581"/>
            <a:ext cx="429090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Описание </a:t>
            </a:r>
            <a:r>
              <a:rPr lang="ru-RU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текущей ситуации </a:t>
            </a:r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обращения с ЗШО электростанций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7" name="TextBox 106"/>
          <p:cNvSpPr txBox="1"/>
          <p:nvPr/>
        </p:nvSpPr>
        <p:spPr bwMode="auto">
          <a:xfrm>
            <a:off x="6169997" y="1628800"/>
            <a:ext cx="6381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spc="-10">
                <a:solidFill>
                  <a:srgbClr val="C43185"/>
                </a:solidFill>
                <a:latin typeface="Arial"/>
                <a:cs typeface="Arial"/>
              </a:rPr>
              <a:t>1.</a:t>
            </a:r>
            <a:endParaRPr lang="ru-RU" sz="3600">
              <a:solidFill>
                <a:srgbClr val="C43185"/>
              </a:solidFill>
            </a:endParaRPr>
          </a:p>
        </p:txBody>
      </p:sp>
      <p:sp>
        <p:nvSpPr>
          <p:cNvPr id="110" name="TextBox 109"/>
          <p:cNvSpPr txBox="1"/>
          <p:nvPr/>
        </p:nvSpPr>
        <p:spPr bwMode="auto">
          <a:xfrm>
            <a:off x="6169997" y="2457361"/>
            <a:ext cx="6381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spc="-10" dirty="0">
                <a:solidFill>
                  <a:srgbClr val="C43185"/>
                </a:solidFill>
                <a:latin typeface="Arial"/>
                <a:cs typeface="Arial"/>
              </a:rPr>
              <a:t>2.</a:t>
            </a:r>
            <a:endParaRPr lang="ru-RU" sz="3600" dirty="0">
              <a:solidFill>
                <a:srgbClr val="C43185"/>
              </a:solidFill>
            </a:endParaRPr>
          </a:p>
        </p:txBody>
      </p:sp>
      <p:sp>
        <p:nvSpPr>
          <p:cNvPr id="113" name="TextBox 112"/>
          <p:cNvSpPr txBox="1"/>
          <p:nvPr/>
        </p:nvSpPr>
        <p:spPr bwMode="auto">
          <a:xfrm>
            <a:off x="6169997" y="3284984"/>
            <a:ext cx="6381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spc="-10" dirty="0">
                <a:solidFill>
                  <a:srgbClr val="C43185"/>
                </a:solidFill>
                <a:latin typeface="Arial"/>
                <a:cs typeface="Arial"/>
              </a:rPr>
              <a:t>3.</a:t>
            </a:r>
            <a:endParaRPr lang="ru-RU" sz="3600" dirty="0">
              <a:solidFill>
                <a:srgbClr val="C43185"/>
              </a:solidFill>
            </a:endParaRPr>
          </a:p>
        </p:txBody>
      </p:sp>
      <p:sp>
        <p:nvSpPr>
          <p:cNvPr id="114" name="TextBox 113"/>
          <p:cNvSpPr txBox="1"/>
          <p:nvPr/>
        </p:nvSpPr>
        <p:spPr bwMode="auto">
          <a:xfrm>
            <a:off x="6169997" y="4137759"/>
            <a:ext cx="6381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spc="-10" dirty="0">
                <a:solidFill>
                  <a:srgbClr val="C43185"/>
                </a:solidFill>
                <a:latin typeface="Arial"/>
                <a:cs typeface="Arial"/>
              </a:rPr>
              <a:t>4.</a:t>
            </a:r>
            <a:endParaRPr lang="ru-RU" sz="3600" dirty="0">
              <a:solidFill>
                <a:srgbClr val="C43185"/>
              </a:solidFill>
            </a:endParaRPr>
          </a:p>
        </p:txBody>
      </p:sp>
      <p:sp>
        <p:nvSpPr>
          <p:cNvPr id="124" name="TextBox 123"/>
          <p:cNvSpPr txBox="1"/>
          <p:nvPr/>
        </p:nvSpPr>
        <p:spPr bwMode="auto">
          <a:xfrm>
            <a:off x="6169997" y="5428526"/>
            <a:ext cx="6381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spc="-10">
                <a:solidFill>
                  <a:srgbClr val="C43185"/>
                </a:solidFill>
                <a:latin typeface="Arial"/>
                <a:cs typeface="Arial"/>
              </a:rPr>
              <a:t>5.</a:t>
            </a:r>
            <a:endParaRPr lang="ru-RU" sz="3600">
              <a:solidFill>
                <a:srgbClr val="C43185"/>
              </a:solidFill>
            </a:endParaRPr>
          </a:p>
        </p:txBody>
      </p:sp>
      <p:sp>
        <p:nvSpPr>
          <p:cNvPr id="138" name="TextBox 137"/>
          <p:cNvSpPr txBox="1"/>
          <p:nvPr/>
        </p:nvSpPr>
        <p:spPr bwMode="auto">
          <a:xfrm>
            <a:off x="6848450" y="2470423"/>
            <a:ext cx="39043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Анализ </a:t>
            </a:r>
            <a:r>
              <a:rPr lang="ru-RU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потенциальных направлений сбыта </a:t>
            </a:r>
            <a:r>
              <a:rPr lang="ru-RU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ЗШО</a:t>
            </a: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9" name="TextBox 138"/>
          <p:cNvSpPr txBox="1"/>
          <p:nvPr/>
        </p:nvSpPr>
        <p:spPr bwMode="auto">
          <a:xfrm>
            <a:off x="6848450" y="3299506"/>
            <a:ext cx="39043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Барьеры</a:t>
            </a:r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утилизации ЗШО на региональном уровне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0" name="TextBox 139"/>
          <p:cNvSpPr txBox="1"/>
          <p:nvPr/>
        </p:nvSpPr>
        <p:spPr bwMode="auto">
          <a:xfrm>
            <a:off x="6848450" y="4150821"/>
            <a:ext cx="43311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Определение региональных </a:t>
            </a:r>
            <a:r>
              <a:rPr lang="ru-RU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целевых значений</a:t>
            </a:r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утилизации ЗШО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1" name="TextBox 140"/>
          <p:cNvSpPr txBox="1"/>
          <p:nvPr/>
        </p:nvSpPr>
        <p:spPr bwMode="auto">
          <a:xfrm>
            <a:off x="6847513" y="4955335"/>
            <a:ext cx="4854581" cy="1708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5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Перечень мероприятий</a:t>
            </a:r>
            <a:r>
              <a:rPr lang="ru-RU" sz="15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направленных на </a:t>
            </a:r>
            <a:r>
              <a:rPr lang="ru-RU" sz="15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достижение целевых значений </a:t>
            </a:r>
            <a:r>
              <a:rPr lang="ru-RU" sz="15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утилизации ЗШО, с указанием </a:t>
            </a:r>
            <a:r>
              <a:rPr lang="ru-RU" sz="15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ожидаемых результатов </a:t>
            </a:r>
            <a:r>
              <a:rPr lang="ru-RU" sz="15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натуральном и стоимостном выражении, включая экономический эффект от реализации соответствующей программы, </a:t>
            </a:r>
            <a:r>
              <a:rPr lang="ru-RU" sz="15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сроки проведения </a:t>
            </a:r>
            <a:r>
              <a:rPr lang="ru-RU" sz="15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указанных мероприятий</a:t>
            </a:r>
            <a:endParaRPr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Равнобедренный треугольник 1">
            <a:extLst>
              <a:ext uri="{FF2B5EF4-FFF2-40B4-BE49-F238E27FC236}">
                <a16:creationId xmlns:a16="http://schemas.microsoft.com/office/drawing/2014/main" id="{6BE8196E-1CD0-A1EC-343B-06FDE5509677}"/>
              </a:ext>
            </a:extLst>
          </p:cNvPr>
          <p:cNvSpPr/>
          <p:nvPr/>
        </p:nvSpPr>
        <p:spPr>
          <a:xfrm rot="5400000">
            <a:off x="3834813" y="3218793"/>
            <a:ext cx="2880320" cy="754475"/>
          </a:xfrm>
          <a:prstGeom prst="triangl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D850068-1ED7-0287-8FF8-46482E399951}"/>
              </a:ext>
            </a:extLst>
          </p:cNvPr>
          <p:cNvSpPr txBox="1"/>
          <p:nvPr/>
        </p:nvSpPr>
        <p:spPr bwMode="auto">
          <a:xfrm>
            <a:off x="442092" y="1243924"/>
            <a:ext cx="4717804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b="1" spc="-10" dirty="0">
                <a:solidFill>
                  <a:srgbClr val="0070C0"/>
                </a:solidFill>
                <a:latin typeface="Arial"/>
                <a:cs typeface="Arial"/>
              </a:rPr>
              <a:t>Энергостратегия-2035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-1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/>
              </a:rPr>
              <a:t>РПРФ № 1523-р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7D27CE5-E0F0-9AA7-571C-5C3AAC9561FE}"/>
              </a:ext>
            </a:extLst>
          </p:cNvPr>
          <p:cNvSpPr txBox="1"/>
          <p:nvPr/>
        </p:nvSpPr>
        <p:spPr bwMode="auto">
          <a:xfrm>
            <a:off x="401239" y="2385391"/>
            <a:ext cx="4197126" cy="14157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b="1" spc="-10" dirty="0">
                <a:solidFill>
                  <a:srgbClr val="0070C0"/>
                </a:solidFill>
                <a:latin typeface="Arial"/>
                <a:cs typeface="Arial"/>
              </a:rPr>
              <a:t>Комплексный план</a:t>
            </a:r>
          </a:p>
          <a:p>
            <a:pPr>
              <a:defRPr/>
            </a:pPr>
            <a:r>
              <a:rPr lang="ru-RU" spc="-10" dirty="0">
                <a:solidFill>
                  <a:srgbClr val="0070C0"/>
                </a:solidFill>
                <a:latin typeface="Arial"/>
                <a:cs typeface="Arial"/>
              </a:rPr>
              <a:t>по утилизации золошлаковых отходов </a:t>
            </a:r>
            <a:r>
              <a:rPr lang="en-US" spc="-10" dirty="0">
                <a:solidFill>
                  <a:srgbClr val="0070C0"/>
                </a:solidFill>
                <a:latin typeface="Arial"/>
                <a:cs typeface="Arial"/>
              </a:rPr>
              <a:t>V </a:t>
            </a:r>
            <a:r>
              <a:rPr lang="ru-RU" spc="-10" dirty="0">
                <a:solidFill>
                  <a:srgbClr val="0070C0"/>
                </a:solidFill>
                <a:latin typeface="Arial"/>
                <a:cs typeface="Arial"/>
              </a:rPr>
              <a:t>класса опасности</a:t>
            </a:r>
          </a:p>
          <a:p>
            <a:pPr>
              <a:defRPr/>
            </a:pPr>
            <a:r>
              <a:rPr lang="ru-RU" spc="-10" dirty="0">
                <a:solidFill>
                  <a:srgbClr val="0070C0"/>
                </a:solidFill>
                <a:latin typeface="Arial"/>
                <a:cs typeface="Arial"/>
              </a:rPr>
              <a:t>РПРФ № 1557-р</a:t>
            </a: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4" name="Прямоугольник 63">
            <a:extLst>
              <a:ext uri="{FF2B5EF4-FFF2-40B4-BE49-F238E27FC236}">
                <a16:creationId xmlns:a16="http://schemas.microsoft.com/office/drawing/2014/main" id="{F2D1048B-0DAA-459C-A609-C0885CD41A0F}"/>
              </a:ext>
            </a:extLst>
          </p:cNvPr>
          <p:cNvSpPr/>
          <p:nvPr/>
        </p:nvSpPr>
        <p:spPr>
          <a:xfrm>
            <a:off x="119336" y="1640485"/>
            <a:ext cx="6840760" cy="2915686"/>
          </a:xfrm>
          <a:prstGeom prst="rect">
            <a:avLst/>
          </a:prstGeom>
          <a:gradFill>
            <a:gsLst>
              <a:gs pos="0">
                <a:srgbClr val="43B16C">
                  <a:alpha val="5000"/>
                </a:srgbClr>
              </a:gs>
              <a:gs pos="100000">
                <a:srgbClr val="3EBFE7">
                  <a:alpha val="5000"/>
                </a:srgbClr>
              </a:gs>
            </a:gsLst>
            <a:lin ang="18900000" scaled="1"/>
          </a:gradFill>
          <a:ln w="22225">
            <a:gradFill flip="none" rotWithShape="1">
              <a:gsLst>
                <a:gs pos="0">
                  <a:srgbClr val="43B16C"/>
                </a:gs>
                <a:gs pos="100000">
                  <a:srgbClr val="3EBFE7"/>
                </a:gs>
              </a:gsLst>
              <a:lin ang="18900000" scaled="1"/>
              <a:tileRect/>
            </a:gra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id="{59B7B175-1891-4631-A26D-641D8A00C045}"/>
              </a:ext>
            </a:extLst>
          </p:cNvPr>
          <p:cNvSpPr/>
          <p:nvPr/>
        </p:nvSpPr>
        <p:spPr>
          <a:xfrm>
            <a:off x="251065" y="2834769"/>
            <a:ext cx="2898496" cy="664070"/>
          </a:xfrm>
          <a:prstGeom prst="rect">
            <a:avLst/>
          </a:prstGeom>
          <a:solidFill>
            <a:schemeClr val="tx2">
              <a:lumMod val="20000"/>
              <a:lumOff val="80000"/>
              <a:alpha val="35000"/>
            </a:schemeClr>
          </a:solidFill>
          <a:ln w="3175"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id="{2A5A3F94-C23E-4DA5-9154-EE15C162E348}"/>
              </a:ext>
            </a:extLst>
          </p:cNvPr>
          <p:cNvSpPr/>
          <p:nvPr/>
        </p:nvSpPr>
        <p:spPr>
          <a:xfrm>
            <a:off x="234308" y="5763737"/>
            <a:ext cx="2898496" cy="664070"/>
          </a:xfrm>
          <a:prstGeom prst="rect">
            <a:avLst/>
          </a:prstGeom>
          <a:solidFill>
            <a:schemeClr val="tx2">
              <a:lumMod val="20000"/>
              <a:lumOff val="80000"/>
              <a:alpha val="35000"/>
            </a:schemeClr>
          </a:solidFill>
          <a:ln w="3175"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D7794546-0BCE-4191-B936-A008C625CDE9}"/>
              </a:ext>
            </a:extLst>
          </p:cNvPr>
          <p:cNvSpPr/>
          <p:nvPr/>
        </p:nvSpPr>
        <p:spPr>
          <a:xfrm>
            <a:off x="3935760" y="5763737"/>
            <a:ext cx="2898496" cy="664070"/>
          </a:xfrm>
          <a:prstGeom prst="rect">
            <a:avLst/>
          </a:prstGeom>
          <a:solidFill>
            <a:schemeClr val="tx2">
              <a:lumMod val="20000"/>
              <a:lumOff val="80000"/>
              <a:alpha val="35000"/>
            </a:schemeClr>
          </a:solidFill>
          <a:ln w="3175"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>
          <a:blip r:embed="rId2"/>
          <a:srcRect l="16898" t="33023" r="10897" b="40879"/>
          <a:stretch/>
        </p:blipFill>
        <p:spPr bwMode="auto">
          <a:xfrm>
            <a:off x="9971730" y="90620"/>
            <a:ext cx="1730364" cy="625420"/>
          </a:xfrm>
          <a:prstGeom prst="rect">
            <a:avLst/>
          </a:prstGeom>
        </p:spPr>
      </p:pic>
      <p:grpSp>
        <p:nvGrpSpPr>
          <p:cNvPr id="50" name="Группа 49"/>
          <p:cNvGrpSpPr/>
          <p:nvPr/>
        </p:nvGrpSpPr>
        <p:grpSpPr bwMode="auto">
          <a:xfrm>
            <a:off x="-215899" y="68594"/>
            <a:ext cx="9936816" cy="461665"/>
            <a:chOff x="54349" y="271177"/>
            <a:chExt cx="9936816" cy="461665"/>
          </a:xfrm>
          <a:solidFill>
            <a:srgbClr val="0070C0"/>
          </a:solidFill>
        </p:grpSpPr>
        <p:sp>
          <p:nvSpPr>
            <p:cNvPr id="51" name="Параллелограмм 50"/>
            <p:cNvSpPr/>
            <p:nvPr/>
          </p:nvSpPr>
          <p:spPr bwMode="auto">
            <a:xfrm>
              <a:off x="54349" y="293203"/>
              <a:ext cx="9936816" cy="422060"/>
            </a:xfrm>
            <a:prstGeom prst="parallelogram">
              <a:avLst>
                <a:gd name="adj" fmla="val 26802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>
                <a:latin typeface="Helvetica"/>
                <a:cs typeface="Helvetica"/>
              </a:endParaRPr>
            </a:p>
          </p:txBody>
        </p:sp>
        <p:sp>
          <p:nvSpPr>
            <p:cNvPr id="52" name="TextBox 51"/>
            <p:cNvSpPr txBox="1"/>
            <p:nvPr/>
          </p:nvSpPr>
          <p:spPr bwMode="auto">
            <a:xfrm>
              <a:off x="496672" y="271177"/>
              <a:ext cx="84992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ru-RU" sz="2400" b="1" dirty="0">
                  <a:solidFill>
                    <a:schemeClr val="bg1"/>
                  </a:solidFill>
                  <a:latin typeface="Helvetica"/>
                  <a:cs typeface="Helvetica"/>
                </a:rPr>
                <a:t>Федеральный проект «Экономика замкнутого цикла»</a:t>
              </a:r>
              <a:endParaRPr dirty="0"/>
            </a:p>
          </p:txBody>
        </p:sp>
      </p:grp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3F4BA6F-D606-4318-B495-EA23E6FD2E65}" type="slidenum">
              <a:rPr lang="ru-RU"/>
              <a:t>6</a:t>
            </a:fld>
            <a:endParaRPr lang="ru-RU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CC07194-E99E-4EB6-A61B-637C633A063D}"/>
              </a:ext>
            </a:extLst>
          </p:cNvPr>
          <p:cNvSpPr txBox="1"/>
          <p:nvPr/>
        </p:nvSpPr>
        <p:spPr bwMode="auto">
          <a:xfrm>
            <a:off x="1184705" y="716040"/>
            <a:ext cx="439248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spc="-10" dirty="0">
                <a:solidFill>
                  <a:schemeClr val="tx2"/>
                </a:solidFill>
                <a:latin typeface="Arial"/>
                <a:cs typeface="Arial"/>
              </a:rPr>
              <a:t>Отраслевые программы </a:t>
            </a:r>
          </a:p>
          <a:p>
            <a:pPr algn="ctr">
              <a:defRPr/>
            </a:pPr>
            <a:r>
              <a:rPr lang="ru-RU" spc="-10" dirty="0">
                <a:solidFill>
                  <a:schemeClr val="tx2"/>
                </a:solidFill>
                <a:latin typeface="Arial"/>
                <a:cs typeface="Arial"/>
              </a:rPr>
              <a:t>в рамках федерального проекта ЭЗЦ</a:t>
            </a:r>
            <a:endParaRPr kumimoji="0" lang="ru-RU" sz="140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pic>
        <p:nvPicPr>
          <p:cNvPr id="27" name="Рисунок 26" descr="Документ контур">
            <a:extLst>
              <a:ext uri="{FF2B5EF4-FFF2-40B4-BE49-F238E27FC236}">
                <a16:creationId xmlns:a16="http://schemas.microsoft.com/office/drawing/2014/main" id="{BB98925E-2BCC-4126-9117-E1D08B5D02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9336" y="1860934"/>
            <a:ext cx="785135" cy="785135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678A812C-C180-46BF-A072-D69DC5741981}"/>
              </a:ext>
            </a:extLst>
          </p:cNvPr>
          <p:cNvSpPr txBox="1"/>
          <p:nvPr/>
        </p:nvSpPr>
        <p:spPr bwMode="auto">
          <a:xfrm>
            <a:off x="903213" y="1776449"/>
            <a:ext cx="23822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200">
                <a:solidFill>
                  <a:schemeClr val="tx2"/>
                </a:solidFill>
                <a:latin typeface="Montserrat"/>
              </a:defRPr>
            </a:lvl1pPr>
          </a:lstStyle>
          <a:p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Применение вторичного сырья из отходов </a:t>
            </a:r>
            <a:r>
              <a:rPr lang="ru-RU" sz="1500" b="1" dirty="0">
                <a:latin typeface="Arial" panose="020B0604020202020204" pitchFamily="34" charset="0"/>
                <a:cs typeface="Arial" panose="020B0604020202020204" pitchFamily="34" charset="0"/>
              </a:rPr>
              <a:t>в сфере строительства и ЖКХ</a:t>
            </a:r>
          </a:p>
        </p:txBody>
      </p:sp>
      <p:pic>
        <p:nvPicPr>
          <p:cNvPr id="37" name="Рисунок 36" descr="Документ контур">
            <a:extLst>
              <a:ext uri="{FF2B5EF4-FFF2-40B4-BE49-F238E27FC236}">
                <a16:creationId xmlns:a16="http://schemas.microsoft.com/office/drawing/2014/main" id="{1A1E43E6-B18B-4EF7-B9A7-D13FD6F413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85856" y="1860934"/>
            <a:ext cx="785135" cy="785135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89A5B616-A982-4723-AF7C-B0164291673A}"/>
              </a:ext>
            </a:extLst>
          </p:cNvPr>
          <p:cNvSpPr txBox="1"/>
          <p:nvPr/>
        </p:nvSpPr>
        <p:spPr bwMode="auto">
          <a:xfrm>
            <a:off x="4569733" y="1776449"/>
            <a:ext cx="23903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200">
                <a:solidFill>
                  <a:schemeClr val="tx2"/>
                </a:solidFill>
                <a:latin typeface="Montserrat"/>
              </a:defRPr>
            </a:lvl1pPr>
          </a:lstStyle>
          <a:p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Применение вторичного сырья из отходов </a:t>
            </a:r>
            <a:r>
              <a:rPr lang="ru-RU" sz="1500" b="1" dirty="0">
                <a:latin typeface="Arial" panose="020B0604020202020204" pitchFamily="34" charset="0"/>
                <a:cs typeface="Arial" panose="020B0604020202020204" pitchFamily="34" charset="0"/>
              </a:rPr>
              <a:t>в промышленном производстве</a:t>
            </a:r>
          </a:p>
        </p:txBody>
      </p:sp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EEA1F0A6-C07F-49CB-A0BC-912BA1232FB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0763" b="23750"/>
          <a:stretch/>
        </p:blipFill>
        <p:spPr>
          <a:xfrm>
            <a:off x="5591944" y="5809978"/>
            <a:ext cx="1149019" cy="580740"/>
          </a:xfrm>
          <a:prstGeom prst="rect">
            <a:avLst/>
          </a:prstGeom>
        </p:spPr>
      </p:pic>
      <p:pic>
        <p:nvPicPr>
          <p:cNvPr id="45" name="Рисунок 44" descr="Документ контур">
            <a:extLst>
              <a:ext uri="{FF2B5EF4-FFF2-40B4-BE49-F238E27FC236}">
                <a16:creationId xmlns:a16="http://schemas.microsoft.com/office/drawing/2014/main" id="{6523F158-C586-4903-94F4-9C97B712B7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9336" y="4809629"/>
            <a:ext cx="785135" cy="785135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921E8E14-11F4-46AF-9C6C-7A00D2F3F2B8}"/>
              </a:ext>
            </a:extLst>
          </p:cNvPr>
          <p:cNvSpPr txBox="1"/>
          <p:nvPr/>
        </p:nvSpPr>
        <p:spPr bwMode="auto">
          <a:xfrm>
            <a:off x="903213" y="4725144"/>
            <a:ext cx="22645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200">
                <a:solidFill>
                  <a:schemeClr val="tx2"/>
                </a:solidFill>
                <a:latin typeface="Montserrat"/>
              </a:defRPr>
            </a:lvl1pPr>
          </a:lstStyle>
          <a:p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Применение вторичного сырья из отходов </a:t>
            </a:r>
            <a:r>
              <a:rPr lang="ru-RU" sz="1500" b="1" dirty="0">
                <a:latin typeface="Arial" panose="020B0604020202020204" pitchFamily="34" charset="0"/>
                <a:cs typeface="Arial" panose="020B0604020202020204" pitchFamily="34" charset="0"/>
              </a:rPr>
              <a:t>в сельском хозяйстве</a:t>
            </a:r>
          </a:p>
        </p:txBody>
      </p:sp>
      <p:pic>
        <p:nvPicPr>
          <p:cNvPr id="47" name="Рисунок 46" descr="Документ контур">
            <a:extLst>
              <a:ext uri="{FF2B5EF4-FFF2-40B4-BE49-F238E27FC236}">
                <a16:creationId xmlns:a16="http://schemas.microsoft.com/office/drawing/2014/main" id="{BA3C891F-ECB4-491A-891E-1FA18B851F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85856" y="4809629"/>
            <a:ext cx="785135" cy="785135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404804A4-4807-4A74-A1A2-6CD3221DAD96}"/>
              </a:ext>
            </a:extLst>
          </p:cNvPr>
          <p:cNvSpPr txBox="1"/>
          <p:nvPr/>
        </p:nvSpPr>
        <p:spPr bwMode="auto">
          <a:xfrm>
            <a:off x="4569733" y="4725144"/>
            <a:ext cx="22645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200">
                <a:solidFill>
                  <a:schemeClr val="tx2"/>
                </a:solidFill>
                <a:latin typeface="Montserrat"/>
              </a:defRPr>
            </a:lvl1pPr>
          </a:lstStyle>
          <a:p>
            <a:r>
              <a:rPr lang="ru-RU" sz="1500" b="1" dirty="0">
                <a:latin typeface="Arial" panose="020B0604020202020204" pitchFamily="34" charset="0"/>
                <a:cs typeface="Arial" panose="020B0604020202020204" pitchFamily="34" charset="0"/>
              </a:rPr>
              <a:t>Использование топлива из отходов 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в промышленном производстве </a:t>
            </a:r>
          </a:p>
        </p:txBody>
      </p:sp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4A05C2F7-74AD-464F-95EC-0863CBD50E6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158" t="19551" r="23158" b="32593"/>
          <a:stretch/>
        </p:blipFill>
        <p:spPr>
          <a:xfrm>
            <a:off x="466931" y="3602478"/>
            <a:ext cx="655900" cy="421087"/>
          </a:xfrm>
          <a:prstGeom prst="rect">
            <a:avLst/>
          </a:prstGeom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54E8661A-682F-47CC-A74F-386091573D08}"/>
              </a:ext>
            </a:extLst>
          </p:cNvPr>
          <p:cNvSpPr txBox="1"/>
          <p:nvPr/>
        </p:nvSpPr>
        <p:spPr bwMode="auto">
          <a:xfrm>
            <a:off x="3952517" y="5876955"/>
            <a:ext cx="226452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200">
                <a:solidFill>
                  <a:schemeClr val="tx2"/>
                </a:solidFill>
                <a:latin typeface="Montserrat"/>
              </a:defRPr>
            </a:lvl1pPr>
          </a:lstStyle>
          <a:p>
            <a:r>
              <a:rPr lang="ru-RU" sz="1100" i="1" dirty="0">
                <a:latin typeface="Arial" panose="020B0604020202020204" pitchFamily="34" charset="0"/>
                <a:cs typeface="Arial" panose="020B0604020202020204" pitchFamily="34" charset="0"/>
              </a:rPr>
              <a:t>Ответственный исполнитель: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4B5F71BB-90AC-48F9-B33F-B61F5DB1C14D}"/>
              </a:ext>
            </a:extLst>
          </p:cNvPr>
          <p:cNvSpPr txBox="1"/>
          <p:nvPr/>
        </p:nvSpPr>
        <p:spPr bwMode="auto">
          <a:xfrm>
            <a:off x="251065" y="5876955"/>
            <a:ext cx="146750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200">
                <a:solidFill>
                  <a:schemeClr val="tx2"/>
                </a:solidFill>
                <a:latin typeface="Montserrat"/>
              </a:defRPr>
            </a:lvl1pPr>
          </a:lstStyle>
          <a:p>
            <a:r>
              <a:rPr lang="ru-RU" sz="1100" i="1" dirty="0">
                <a:latin typeface="Arial" panose="020B0604020202020204" pitchFamily="34" charset="0"/>
                <a:cs typeface="Arial" panose="020B0604020202020204" pitchFamily="34" charset="0"/>
              </a:rPr>
              <a:t>Ответственный исполнитель:</a:t>
            </a:r>
          </a:p>
        </p:txBody>
      </p:sp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5D1AAB99-4345-452E-9FDB-1C873D5B085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0416" b="14612"/>
          <a:stretch/>
        </p:blipFill>
        <p:spPr>
          <a:xfrm>
            <a:off x="1683556" y="5843465"/>
            <a:ext cx="1406265" cy="497865"/>
          </a:xfrm>
          <a:prstGeom prst="rect">
            <a:avLst/>
          </a:prstGeom>
        </p:spPr>
      </p:pic>
      <p:sp>
        <p:nvSpPr>
          <p:cNvPr id="58" name="Прямоугольник 57">
            <a:extLst>
              <a:ext uri="{FF2B5EF4-FFF2-40B4-BE49-F238E27FC236}">
                <a16:creationId xmlns:a16="http://schemas.microsoft.com/office/drawing/2014/main" id="{BFAD86CB-3CC7-4356-A977-C96D41182146}"/>
              </a:ext>
            </a:extLst>
          </p:cNvPr>
          <p:cNvSpPr/>
          <p:nvPr/>
        </p:nvSpPr>
        <p:spPr>
          <a:xfrm>
            <a:off x="3952517" y="2834769"/>
            <a:ext cx="2898496" cy="664070"/>
          </a:xfrm>
          <a:prstGeom prst="rect">
            <a:avLst/>
          </a:prstGeom>
          <a:solidFill>
            <a:schemeClr val="tx2">
              <a:lumMod val="20000"/>
              <a:lumOff val="80000"/>
              <a:alpha val="35000"/>
            </a:schemeClr>
          </a:solidFill>
          <a:ln w="3175"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06785E72-AA49-4199-9B01-47DE37E8790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0763" b="23750"/>
          <a:stretch/>
        </p:blipFill>
        <p:spPr>
          <a:xfrm>
            <a:off x="5608701" y="2881010"/>
            <a:ext cx="1149019" cy="580740"/>
          </a:xfrm>
          <a:prstGeom prst="rect">
            <a:avLst/>
          </a:prstGeom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id="{2E1708AC-8E9A-4997-AC4F-99C4EA6115A8}"/>
              </a:ext>
            </a:extLst>
          </p:cNvPr>
          <p:cNvSpPr txBox="1"/>
          <p:nvPr/>
        </p:nvSpPr>
        <p:spPr bwMode="auto">
          <a:xfrm>
            <a:off x="3969274" y="2947987"/>
            <a:ext cx="226452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200">
                <a:solidFill>
                  <a:schemeClr val="tx2"/>
                </a:solidFill>
                <a:latin typeface="Montserrat"/>
              </a:defRPr>
            </a:lvl1pPr>
          </a:lstStyle>
          <a:p>
            <a:r>
              <a:rPr lang="ru-RU" sz="1100" i="1" dirty="0">
                <a:latin typeface="Arial" panose="020B0604020202020204" pitchFamily="34" charset="0"/>
                <a:cs typeface="Arial" panose="020B0604020202020204" pitchFamily="34" charset="0"/>
              </a:rPr>
              <a:t>Ответственный исполнитель: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CB57D3BF-674C-4D84-BE88-AB896A65A6C6}"/>
              </a:ext>
            </a:extLst>
          </p:cNvPr>
          <p:cNvSpPr txBox="1"/>
          <p:nvPr/>
        </p:nvSpPr>
        <p:spPr bwMode="auto">
          <a:xfrm>
            <a:off x="267822" y="2947987"/>
            <a:ext cx="146750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200">
                <a:solidFill>
                  <a:schemeClr val="tx2"/>
                </a:solidFill>
                <a:latin typeface="Montserrat"/>
              </a:defRPr>
            </a:lvl1pPr>
          </a:lstStyle>
          <a:p>
            <a:r>
              <a:rPr lang="ru-RU" sz="1100" i="1" dirty="0">
                <a:latin typeface="Arial" panose="020B0604020202020204" pitchFamily="34" charset="0"/>
                <a:cs typeface="Arial" panose="020B0604020202020204" pitchFamily="34" charset="0"/>
              </a:rPr>
              <a:t>Ответственный исполнитель:</a:t>
            </a:r>
          </a:p>
        </p:txBody>
      </p:sp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8463F89A-655A-46FF-BF7A-2E96859516AB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60886" y="2947986"/>
            <a:ext cx="1323439" cy="430887"/>
          </a:xfrm>
          <a:prstGeom prst="rect">
            <a:avLst/>
          </a:prstGeom>
        </p:spPr>
      </p:pic>
      <p:sp>
        <p:nvSpPr>
          <p:cNvPr id="67" name="TextBox 66">
            <a:extLst>
              <a:ext uri="{FF2B5EF4-FFF2-40B4-BE49-F238E27FC236}">
                <a16:creationId xmlns:a16="http://schemas.microsoft.com/office/drawing/2014/main" id="{1769B35A-828F-4292-BBC4-8CF1A81838EE}"/>
              </a:ext>
            </a:extLst>
          </p:cNvPr>
          <p:cNvSpPr txBox="1"/>
          <p:nvPr/>
        </p:nvSpPr>
        <p:spPr bwMode="auto">
          <a:xfrm>
            <a:off x="1171242" y="3647531"/>
            <a:ext cx="58596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i="1" spc="-10" dirty="0">
                <a:gradFill>
                  <a:gsLst>
                    <a:gs pos="0">
                      <a:srgbClr val="43B16C"/>
                    </a:gs>
                    <a:gs pos="100000">
                      <a:srgbClr val="3EBFE7"/>
                    </a:gs>
                  </a:gsLst>
                  <a:lin ang="18900000" scaled="1"/>
                </a:gradFill>
                <a:latin typeface="Arial"/>
                <a:cs typeface="Arial"/>
              </a:rPr>
              <a:t>Разработку программ курирует ППК «РЭО»</a:t>
            </a:r>
            <a:endParaRPr kumimoji="0" lang="ru-RU" sz="1100" i="1" u="none" strike="noStrike" kern="0" cap="none" spc="0" normalizeH="0" baseline="0" noProof="0" dirty="0">
              <a:ln>
                <a:noFill/>
              </a:ln>
              <a:gradFill>
                <a:gsLst>
                  <a:gs pos="0">
                    <a:srgbClr val="43B16C"/>
                  </a:gs>
                  <a:gs pos="100000">
                    <a:srgbClr val="3EBFE7"/>
                  </a:gs>
                </a:gsLst>
                <a:lin ang="18900000" scaled="1"/>
              </a:gradFill>
              <a:effectLst/>
              <a:uLnTx/>
              <a:uFillTx/>
              <a:latin typeface="Calibri"/>
              <a:cs typeface="Arial"/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CA0C5133-04D4-4088-ACCB-29E1FE9C5051}"/>
              </a:ext>
            </a:extLst>
          </p:cNvPr>
          <p:cNvCxnSpPr/>
          <p:nvPr/>
        </p:nvCxnSpPr>
        <p:spPr>
          <a:xfrm>
            <a:off x="7126668" y="716040"/>
            <a:ext cx="0" cy="5953320"/>
          </a:xfrm>
          <a:prstGeom prst="line">
            <a:avLst/>
          </a:prstGeom>
          <a:ln w="9525">
            <a:solidFill>
              <a:schemeClr val="tx2">
                <a:lumMod val="60000"/>
                <a:lumOff val="4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7B2F4655-5E05-4E02-81B2-FC7C6AD1367F}"/>
              </a:ext>
            </a:extLst>
          </p:cNvPr>
          <p:cNvSpPr/>
          <p:nvPr/>
        </p:nvSpPr>
        <p:spPr bwMode="auto">
          <a:xfrm>
            <a:off x="7373847" y="6279703"/>
            <a:ext cx="44264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 i="1" spc="-15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*</a:t>
            </a:r>
            <a:r>
              <a:rPr lang="ru-RU" sz="1200" i="1" spc="-15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 На основании Постановления Правительства Российской Федерации № 1202 от 04.07.2022 г.</a:t>
            </a:r>
            <a:endParaRPr sz="2400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C111C71-F5C2-46A9-A717-D8A8814CDCD8}"/>
              </a:ext>
            </a:extLst>
          </p:cNvPr>
          <p:cNvSpPr txBox="1"/>
          <p:nvPr/>
        </p:nvSpPr>
        <p:spPr>
          <a:xfrm>
            <a:off x="7584013" y="4193341"/>
            <a:ext cx="397775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2400" b="1" spc="-1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r>
              <a:rPr lang="ru-RU" sz="1600" dirty="0"/>
              <a:t>Первые </a:t>
            </a:r>
            <a:r>
              <a:rPr lang="ru-RU" sz="1600" dirty="0" err="1"/>
              <a:t>экотехнопарки</a:t>
            </a:r>
            <a:r>
              <a:rPr lang="ru-RU" sz="1600" dirty="0"/>
              <a:t> появятся в: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CD78980A-9456-4D8C-BA9D-6FBF941F5312}"/>
              </a:ext>
            </a:extLst>
          </p:cNvPr>
          <p:cNvSpPr txBox="1"/>
          <p:nvPr/>
        </p:nvSpPr>
        <p:spPr bwMode="auto">
          <a:xfrm>
            <a:off x="7703464" y="712652"/>
            <a:ext cx="385830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1600" b="1" spc="-1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r>
              <a:rPr lang="ru-RU" sz="2000" dirty="0">
                <a:solidFill>
                  <a:srgbClr val="C43185"/>
                </a:solidFill>
              </a:rPr>
              <a:t>8 </a:t>
            </a:r>
            <a:r>
              <a:rPr lang="ru-RU" sz="2000" dirty="0" err="1">
                <a:solidFill>
                  <a:srgbClr val="C43185"/>
                </a:solidFill>
              </a:rPr>
              <a:t>Экотехнопарков</a:t>
            </a:r>
            <a:endParaRPr lang="ru-RU" sz="2000" b="0" dirty="0"/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7E99DC4B-BE8D-44BF-AF26-764878A1FB62}"/>
              </a:ext>
            </a:extLst>
          </p:cNvPr>
          <p:cNvSpPr txBox="1"/>
          <p:nvPr/>
        </p:nvSpPr>
        <p:spPr bwMode="auto">
          <a:xfrm>
            <a:off x="7200421" y="1140657"/>
            <a:ext cx="48040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200">
                <a:solidFill>
                  <a:schemeClr val="tx2"/>
                </a:solidFill>
                <a:latin typeface="Montserrat"/>
              </a:defRPr>
            </a:lvl1pPr>
          </a:lstStyle>
          <a:p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промышленный технопарк, объекты инфраструктуры которого предназначены для осуществления деятельности в сфере промышленного производства*, в том числе по:</a:t>
            </a:r>
            <a:endParaRPr lang="ru-RU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B6D15AEA-980E-4ADD-83EA-50D8AEEFA1DC}"/>
              </a:ext>
            </a:extLst>
          </p:cNvPr>
          <p:cNvSpPr txBox="1"/>
          <p:nvPr/>
        </p:nvSpPr>
        <p:spPr bwMode="auto">
          <a:xfrm>
            <a:off x="8089795" y="2189632"/>
            <a:ext cx="319402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200">
                <a:solidFill>
                  <a:schemeClr val="tx2"/>
                </a:solidFill>
                <a:latin typeface="Montserrat"/>
              </a:defRPr>
            </a:lvl1pPr>
          </a:lstStyle>
          <a:p>
            <a:r>
              <a:rPr lang="ru-RU" sz="1300" i="1" dirty="0">
                <a:latin typeface="Arial" panose="020B0604020202020204" pitchFamily="34" charset="0"/>
                <a:cs typeface="Arial" panose="020B0604020202020204" pitchFamily="34" charset="0"/>
              </a:rPr>
              <a:t>- утилизации отходов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E7DF9659-4A51-4B6E-BFEC-15DB2EB1C282}"/>
              </a:ext>
            </a:extLst>
          </p:cNvPr>
          <p:cNvSpPr txBox="1"/>
          <p:nvPr/>
        </p:nvSpPr>
        <p:spPr bwMode="auto">
          <a:xfrm>
            <a:off x="8089795" y="2457930"/>
            <a:ext cx="210569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200">
                <a:solidFill>
                  <a:schemeClr val="tx2"/>
                </a:solidFill>
                <a:latin typeface="Montserrat"/>
              </a:defRPr>
            </a:lvl1pPr>
          </a:lstStyle>
          <a:p>
            <a:r>
              <a:rPr lang="ru-RU" sz="1300" i="1" dirty="0">
                <a:latin typeface="Arial" panose="020B0604020202020204" pitchFamily="34" charset="0"/>
                <a:cs typeface="Arial" panose="020B0604020202020204" pitchFamily="34" charset="0"/>
              </a:rPr>
              <a:t>- обработке отходов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08EDA97D-DDD7-4C50-B1EB-49BF2CD8605A}"/>
              </a:ext>
            </a:extLst>
          </p:cNvPr>
          <p:cNvSpPr txBox="1"/>
          <p:nvPr/>
        </p:nvSpPr>
        <p:spPr bwMode="auto">
          <a:xfrm>
            <a:off x="8089795" y="2726228"/>
            <a:ext cx="233293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200">
                <a:solidFill>
                  <a:schemeClr val="tx2"/>
                </a:solidFill>
                <a:latin typeface="Montserrat"/>
              </a:defRPr>
            </a:lvl1pPr>
          </a:lstStyle>
          <a:p>
            <a:r>
              <a:rPr lang="ru-RU" sz="1300" i="1" dirty="0">
                <a:latin typeface="Arial" panose="020B0604020202020204" pitchFamily="34" charset="0"/>
                <a:cs typeface="Arial" panose="020B0604020202020204" pitchFamily="34" charset="0"/>
              </a:rPr>
              <a:t>- обезвреживанию отходов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61B8774D-B9FA-4D52-BCDE-82E11FF9D111}"/>
              </a:ext>
            </a:extLst>
          </p:cNvPr>
          <p:cNvSpPr txBox="1"/>
          <p:nvPr/>
        </p:nvSpPr>
        <p:spPr bwMode="auto">
          <a:xfrm>
            <a:off x="8089795" y="2994526"/>
            <a:ext cx="409723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200">
                <a:solidFill>
                  <a:schemeClr val="tx2"/>
                </a:solidFill>
                <a:latin typeface="Montserrat"/>
              </a:defRPr>
            </a:lvl1pPr>
          </a:lstStyle>
          <a:p>
            <a:r>
              <a:rPr lang="ru-RU" sz="1300" i="1" dirty="0">
                <a:latin typeface="Arial" panose="020B0604020202020204" pitchFamily="34" charset="0"/>
                <a:cs typeface="Arial" panose="020B0604020202020204" pitchFamily="34" charset="0"/>
              </a:rPr>
              <a:t>- вовлечению отходов в хозяйственный оборот в качестве вторичного сырья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58EF537E-CFD9-4117-BCB2-32A42CEEC242}"/>
              </a:ext>
            </a:extLst>
          </p:cNvPr>
          <p:cNvSpPr txBox="1"/>
          <p:nvPr/>
        </p:nvSpPr>
        <p:spPr bwMode="auto">
          <a:xfrm>
            <a:off x="8089795" y="3462879"/>
            <a:ext cx="494839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200">
                <a:solidFill>
                  <a:schemeClr val="tx2"/>
                </a:solidFill>
                <a:latin typeface="Montserrat"/>
              </a:defRPr>
            </a:lvl1pPr>
          </a:lstStyle>
          <a:p>
            <a:r>
              <a:rPr lang="ru-RU" sz="1300" i="1" dirty="0">
                <a:latin typeface="Arial" panose="020B0604020202020204" pitchFamily="34" charset="0"/>
                <a:cs typeface="Arial" panose="020B0604020202020204" pitchFamily="34" charset="0"/>
              </a:rPr>
              <a:t>- научно-технической деятельности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9F121BD7-DAFF-497F-A5E5-602A8201874C}"/>
              </a:ext>
            </a:extLst>
          </p:cNvPr>
          <p:cNvSpPr txBox="1"/>
          <p:nvPr/>
        </p:nvSpPr>
        <p:spPr bwMode="auto">
          <a:xfrm>
            <a:off x="8089795" y="3731177"/>
            <a:ext cx="494839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200">
                <a:solidFill>
                  <a:schemeClr val="tx2"/>
                </a:solidFill>
                <a:latin typeface="Montserrat"/>
              </a:defRPr>
            </a:lvl1pPr>
          </a:lstStyle>
          <a:p>
            <a:r>
              <a:rPr lang="ru-RU" sz="1300" i="1" dirty="0">
                <a:latin typeface="Arial" panose="020B0604020202020204" pitchFamily="34" charset="0"/>
                <a:cs typeface="Arial" panose="020B0604020202020204" pitchFamily="34" charset="0"/>
              </a:rPr>
              <a:t>- инновационной деятельности</a:t>
            </a:r>
          </a:p>
        </p:txBody>
      </p:sp>
      <p:pic>
        <p:nvPicPr>
          <p:cNvPr id="16" name="Рисунок 15" descr="Лампочка и шестеренка со сплошной заливкой">
            <a:extLst>
              <a:ext uri="{FF2B5EF4-FFF2-40B4-BE49-F238E27FC236}">
                <a16:creationId xmlns:a16="http://schemas.microsoft.com/office/drawing/2014/main" id="{8CEDB15F-43AA-43D0-A157-513645E16C0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538202" y="3705616"/>
            <a:ext cx="360000" cy="360000"/>
          </a:xfrm>
          <a:prstGeom prst="rect">
            <a:avLst/>
          </a:prstGeom>
        </p:spPr>
      </p:pic>
      <p:pic>
        <p:nvPicPr>
          <p:cNvPr id="20" name="Рисунок 19" descr="Квадратная академическая шапочка со сплошной заливкой">
            <a:extLst>
              <a:ext uri="{FF2B5EF4-FFF2-40B4-BE49-F238E27FC236}">
                <a16:creationId xmlns:a16="http://schemas.microsoft.com/office/drawing/2014/main" id="{C532DD27-1DCA-4A63-BDE1-3D664AF02F3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538202" y="3386419"/>
            <a:ext cx="360000" cy="360000"/>
          </a:xfrm>
          <a:prstGeom prst="rect">
            <a:avLst/>
          </a:prstGeom>
        </p:spPr>
      </p:pic>
      <p:pic>
        <p:nvPicPr>
          <p:cNvPr id="22" name="Рисунок 21" descr="Растущее семечко со сплошной заливкой">
            <a:extLst>
              <a:ext uri="{FF2B5EF4-FFF2-40B4-BE49-F238E27FC236}">
                <a16:creationId xmlns:a16="http://schemas.microsoft.com/office/drawing/2014/main" id="{90C250E5-A898-4410-BE33-1900459ABDA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529981" y="3026419"/>
            <a:ext cx="360000" cy="360000"/>
          </a:xfrm>
          <a:prstGeom prst="rect">
            <a:avLst/>
          </a:prstGeom>
        </p:spPr>
      </p:pic>
      <p:pic>
        <p:nvPicPr>
          <p:cNvPr id="24" name="Рисунок 23" descr="Разряд молнии со сплошной заливкой">
            <a:extLst>
              <a:ext uri="{FF2B5EF4-FFF2-40B4-BE49-F238E27FC236}">
                <a16:creationId xmlns:a16="http://schemas.microsoft.com/office/drawing/2014/main" id="{BF79DC58-C0B7-4CCA-B302-3E86FF2D40ED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7538202" y="2755682"/>
            <a:ext cx="360000" cy="360000"/>
          </a:xfrm>
          <a:prstGeom prst="rect">
            <a:avLst/>
          </a:prstGeom>
        </p:spPr>
      </p:pic>
      <p:pic>
        <p:nvPicPr>
          <p:cNvPr id="29" name="Рисунок 28" descr="Одна шестеренка со сплошной заливкой">
            <a:extLst>
              <a:ext uri="{FF2B5EF4-FFF2-40B4-BE49-F238E27FC236}">
                <a16:creationId xmlns:a16="http://schemas.microsoft.com/office/drawing/2014/main" id="{0E6B05FE-6111-4616-80EF-7787A57BB845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7539143" y="2442388"/>
            <a:ext cx="360000" cy="360000"/>
          </a:xfrm>
          <a:prstGeom prst="rect">
            <a:avLst/>
          </a:prstGeom>
        </p:spPr>
      </p:pic>
      <p:pic>
        <p:nvPicPr>
          <p:cNvPr id="31" name="Рисунок 30" descr="Переработка со сплошной заливкой">
            <a:extLst>
              <a:ext uri="{FF2B5EF4-FFF2-40B4-BE49-F238E27FC236}">
                <a16:creationId xmlns:a16="http://schemas.microsoft.com/office/drawing/2014/main" id="{6456DF19-C83A-4140-AA50-BD7656E2B749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7535833" y="2132856"/>
            <a:ext cx="360000" cy="360000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05F693CA-59E0-4F71-BA07-31B166F29262}"/>
              </a:ext>
            </a:extLst>
          </p:cNvPr>
          <p:cNvPicPr>
            <a:picLocks noChangeAspect="1"/>
          </p:cNvPicPr>
          <p:nvPr/>
        </p:nvPicPr>
        <p:blipFill>
          <a:blip r:embed="rId21">
            <a:alphaModFix amt="82000"/>
          </a:blip>
          <a:stretch>
            <a:fillRect/>
          </a:stretch>
        </p:blipFill>
        <p:spPr>
          <a:xfrm>
            <a:off x="7242334" y="4618452"/>
            <a:ext cx="2958122" cy="1546851"/>
          </a:xfrm>
          <a:prstGeom prst="rect">
            <a:avLst/>
          </a:prstGeom>
        </p:spPr>
      </p:pic>
      <p:sp>
        <p:nvSpPr>
          <p:cNvPr id="91" name="TextBox 90">
            <a:extLst>
              <a:ext uri="{FF2B5EF4-FFF2-40B4-BE49-F238E27FC236}">
                <a16:creationId xmlns:a16="http://schemas.microsoft.com/office/drawing/2014/main" id="{039E8B98-EBD5-4993-AEA9-BF1888F2A7E5}"/>
              </a:ext>
            </a:extLst>
          </p:cNvPr>
          <p:cNvSpPr txBox="1"/>
          <p:nvPr/>
        </p:nvSpPr>
        <p:spPr>
          <a:xfrm>
            <a:off x="10175972" y="4642360"/>
            <a:ext cx="2200786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3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182563" indent="-182563">
              <a:buFontTx/>
              <a:buChar char="-"/>
            </a:pPr>
            <a:r>
              <a:rPr lang="ru-RU" sz="1200" dirty="0"/>
              <a:t>Приморском крае</a:t>
            </a:r>
          </a:p>
          <a:p>
            <a:pPr marL="182563" indent="-182563">
              <a:buFontTx/>
              <a:buChar char="-"/>
            </a:pPr>
            <a:r>
              <a:rPr lang="ru-RU" sz="1200" dirty="0"/>
              <a:t>Краснодарском крае</a:t>
            </a:r>
          </a:p>
          <a:p>
            <a:pPr marL="182563" indent="-182563">
              <a:buFontTx/>
              <a:buChar char="-"/>
            </a:pPr>
            <a:r>
              <a:rPr lang="ru-RU" sz="1200" dirty="0"/>
              <a:t>Ставропольском крае </a:t>
            </a:r>
          </a:p>
          <a:p>
            <a:pPr marL="182563" indent="-182563">
              <a:buFontTx/>
              <a:buChar char="-"/>
            </a:pPr>
            <a:r>
              <a:rPr lang="ru-RU" sz="1200" dirty="0"/>
              <a:t>Нижегородской обл. </a:t>
            </a:r>
          </a:p>
          <a:p>
            <a:pPr marL="182563" indent="-182563">
              <a:buFontTx/>
              <a:buChar char="-"/>
            </a:pPr>
            <a:r>
              <a:rPr lang="ru-RU" sz="1200" dirty="0"/>
              <a:t>Новосибирской обл. </a:t>
            </a:r>
          </a:p>
          <a:p>
            <a:pPr marL="182563" indent="-182563">
              <a:buFontTx/>
              <a:buChar char="-"/>
            </a:pPr>
            <a:r>
              <a:rPr lang="ru-RU" sz="1200" dirty="0"/>
              <a:t>Челябинской обл. </a:t>
            </a:r>
          </a:p>
          <a:p>
            <a:pPr marL="182563" indent="-182563">
              <a:buFontTx/>
              <a:buChar char="-"/>
            </a:pPr>
            <a:r>
              <a:rPr lang="ru-RU" sz="1200" dirty="0"/>
              <a:t>Ленинградской обл. </a:t>
            </a:r>
          </a:p>
          <a:p>
            <a:pPr marL="182563" indent="-182563">
              <a:buFontTx/>
              <a:buChar char="-"/>
            </a:pPr>
            <a:r>
              <a:rPr lang="ru-RU" sz="1200" dirty="0"/>
              <a:t>Московской обл</a:t>
            </a:r>
            <a:r>
              <a:rPr lang="ru-RU" dirty="0"/>
              <a:t>. </a:t>
            </a:r>
          </a:p>
        </p:txBody>
      </p:sp>
      <p:pic>
        <p:nvPicPr>
          <p:cNvPr id="92" name="Рисунок 91">
            <a:extLst>
              <a:ext uri="{FF2B5EF4-FFF2-40B4-BE49-F238E27FC236}">
                <a16:creationId xmlns:a16="http://schemas.microsoft.com/office/drawing/2014/main" id="{BC08FBA1-97E8-43E9-ACB0-A472517C373B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680610" y="5768377"/>
            <a:ext cx="228879" cy="228879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id="{678E1171-E52F-4292-9169-4A201662C6F4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301102" y="5488464"/>
            <a:ext cx="228879" cy="228879"/>
          </a:xfrm>
          <a:prstGeom prst="rect">
            <a:avLst/>
          </a:prstGeom>
        </p:spPr>
      </p:pic>
      <p:pic>
        <p:nvPicPr>
          <p:cNvPr id="94" name="Рисунок 93">
            <a:extLst>
              <a:ext uri="{FF2B5EF4-FFF2-40B4-BE49-F238E27FC236}">
                <a16:creationId xmlns:a16="http://schemas.microsoft.com/office/drawing/2014/main" id="{FBC0AA38-ABBA-4198-94DC-4504DAFD95FA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421228" y="5598004"/>
            <a:ext cx="228879" cy="228879"/>
          </a:xfrm>
          <a:prstGeom prst="rect">
            <a:avLst/>
          </a:prstGeom>
        </p:spPr>
      </p:pic>
      <p:pic>
        <p:nvPicPr>
          <p:cNvPr id="95" name="Рисунок 94">
            <a:extLst>
              <a:ext uri="{FF2B5EF4-FFF2-40B4-BE49-F238E27FC236}">
                <a16:creationId xmlns:a16="http://schemas.microsoft.com/office/drawing/2014/main" id="{D0FEB0CD-FF21-4D0E-A035-0F92041F0B1F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303238" y="5712443"/>
            <a:ext cx="228879" cy="228879"/>
          </a:xfrm>
          <a:prstGeom prst="rect">
            <a:avLst/>
          </a:prstGeom>
        </p:spPr>
      </p:pic>
      <p:pic>
        <p:nvPicPr>
          <p:cNvPr id="96" name="Рисунок 95">
            <a:extLst>
              <a:ext uri="{FF2B5EF4-FFF2-40B4-BE49-F238E27FC236}">
                <a16:creationId xmlns:a16="http://schemas.microsoft.com/office/drawing/2014/main" id="{F3531B01-CD00-41C4-A605-485CDC23F4CB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75348" y="5577814"/>
            <a:ext cx="228879" cy="228879"/>
          </a:xfrm>
          <a:prstGeom prst="rect">
            <a:avLst/>
          </a:prstGeom>
        </p:spPr>
      </p:pic>
      <p:pic>
        <p:nvPicPr>
          <p:cNvPr id="97" name="Рисунок 96">
            <a:extLst>
              <a:ext uri="{FF2B5EF4-FFF2-40B4-BE49-F238E27FC236}">
                <a16:creationId xmlns:a16="http://schemas.microsoft.com/office/drawing/2014/main" id="{1905A1DC-0B1C-4FBC-8B43-0A6B34B245CA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579088" y="5022932"/>
            <a:ext cx="228879" cy="228879"/>
          </a:xfrm>
          <a:prstGeom prst="rect">
            <a:avLst/>
          </a:prstGeom>
        </p:spPr>
      </p:pic>
      <p:pic>
        <p:nvPicPr>
          <p:cNvPr id="98" name="Рисунок 97">
            <a:extLst>
              <a:ext uri="{FF2B5EF4-FFF2-40B4-BE49-F238E27FC236}">
                <a16:creationId xmlns:a16="http://schemas.microsoft.com/office/drawing/2014/main" id="{8066905A-AC6F-4661-A443-9E9547B042B0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552713" y="5206072"/>
            <a:ext cx="228879" cy="228879"/>
          </a:xfrm>
          <a:prstGeom prst="rect">
            <a:avLst/>
          </a:prstGeom>
        </p:spPr>
      </p:pic>
      <p:pic>
        <p:nvPicPr>
          <p:cNvPr id="99" name="Рисунок 98">
            <a:extLst>
              <a:ext uri="{FF2B5EF4-FFF2-40B4-BE49-F238E27FC236}">
                <a16:creationId xmlns:a16="http://schemas.microsoft.com/office/drawing/2014/main" id="{5BF66757-A235-4A16-A4FE-14AA23C0C44B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661102" y="5279760"/>
            <a:ext cx="228879" cy="228879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1EA2BA5-01C2-1D6C-83AF-20CDC2A6A1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899" t="33023" r="52395" b="40879"/>
          <a:stretch/>
        </p:blipFill>
        <p:spPr bwMode="auto">
          <a:xfrm>
            <a:off x="525695" y="4057055"/>
            <a:ext cx="538148" cy="45737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C6F51BC-9E8B-CB7E-B5A4-1B25D8F1C205}"/>
              </a:ext>
            </a:extLst>
          </p:cNvPr>
          <p:cNvSpPr txBox="1"/>
          <p:nvPr/>
        </p:nvSpPr>
        <p:spPr bwMode="auto">
          <a:xfrm>
            <a:off x="1162962" y="4129335"/>
            <a:ext cx="585963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i="1" spc="-10" dirty="0">
                <a:gradFill>
                  <a:gsLst>
                    <a:gs pos="0">
                      <a:srgbClr val="A16DBB"/>
                    </a:gs>
                    <a:gs pos="100000">
                      <a:srgbClr val="0070C0"/>
                    </a:gs>
                  </a:gsLst>
                  <a:lin ang="18900000" scaled="1"/>
                </a:gradFill>
                <a:latin typeface="Arial"/>
                <a:cs typeface="Arial"/>
              </a:rPr>
              <a:t>АРВИС формирует предложения в части ЗШО</a:t>
            </a:r>
            <a:endParaRPr kumimoji="0" lang="ru-RU" sz="1050" b="1" i="1" u="none" strike="noStrike" kern="0" cap="none" spc="0" normalizeH="0" baseline="0" noProof="0" dirty="0">
              <a:ln>
                <a:noFill/>
              </a:ln>
              <a:gradFill>
                <a:gsLst>
                  <a:gs pos="0">
                    <a:srgbClr val="A16DBB"/>
                  </a:gs>
                  <a:gs pos="100000">
                    <a:srgbClr val="0070C0"/>
                  </a:gs>
                </a:gsLst>
                <a:lin ang="18900000" scaled="1"/>
              </a:gradFill>
              <a:effectLst/>
              <a:uLnTx/>
              <a:uFillTx/>
              <a:latin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903136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 bwMode="auto">
          <a:xfrm>
            <a:off x="2018537" y="2526908"/>
            <a:ext cx="1837815" cy="835485"/>
          </a:xfrm>
          <a:prstGeom prst="rect">
            <a:avLst/>
          </a:prstGeom>
          <a:solidFill>
            <a:schemeClr val="accent5">
              <a:lumMod val="40000"/>
              <a:lumOff val="60000"/>
              <a:alpha val="5000"/>
            </a:schemeClr>
          </a:solidFill>
          <a:ln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10107540" y="2568355"/>
            <a:ext cx="1794988" cy="755852"/>
          </a:xfrm>
          <a:prstGeom prst="rect">
            <a:avLst/>
          </a:prstGeom>
          <a:solidFill>
            <a:srgbClr val="FD5C5F">
              <a:alpha val="5000"/>
            </a:srgbClr>
          </a:solidFill>
          <a:ln>
            <a:solidFill>
              <a:srgbClr val="FD5C5F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6" name="Прямоугольник: скругленные углы 105"/>
          <p:cNvSpPr/>
          <p:nvPr/>
        </p:nvSpPr>
        <p:spPr bwMode="auto">
          <a:xfrm>
            <a:off x="6643396" y="1695312"/>
            <a:ext cx="5267665" cy="695612"/>
          </a:xfrm>
          <a:prstGeom prst="roundRect">
            <a:avLst>
              <a:gd name="adj" fmla="val 16667"/>
            </a:avLst>
          </a:prstGeom>
          <a:solidFill>
            <a:srgbClr val="C431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latin typeface="Helvetica"/>
              <a:cs typeface="Helvetica"/>
            </a:endParaRPr>
          </a:p>
        </p:txBody>
      </p:sp>
      <p:sp>
        <p:nvSpPr>
          <p:cNvPr id="105" name="Прямоугольник: скругленные углы 104"/>
          <p:cNvSpPr/>
          <p:nvPr/>
        </p:nvSpPr>
        <p:spPr bwMode="auto">
          <a:xfrm>
            <a:off x="690465" y="1695312"/>
            <a:ext cx="5405535" cy="695612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latin typeface="Helvetica"/>
              <a:cs typeface="Helvetica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>
          <a:xfrm>
            <a:off x="11388636" y="6548117"/>
            <a:ext cx="838200" cy="365125"/>
          </a:xfrm>
        </p:spPr>
        <p:txBody>
          <a:bodyPr/>
          <a:lstStyle/>
          <a:p>
            <a:pPr>
              <a:defRPr/>
            </a:pPr>
            <a:fld id="{1AA79F0F-5F1F-431A-9931-50D610F81453}" type="slidenum">
              <a:rPr lang="ru-RU">
                <a:latin typeface="Helvetica"/>
                <a:cs typeface="Helvetica"/>
              </a:rPr>
              <a:t>7</a:t>
            </a:fld>
            <a:endParaRPr lang="ru-RU">
              <a:latin typeface="Helvetica"/>
              <a:cs typeface="Helvetica"/>
            </a:endParaRPr>
          </a:p>
        </p:txBody>
      </p:sp>
      <p:pic>
        <p:nvPicPr>
          <p:cNvPr id="57" name="Рисунок 56"/>
          <p:cNvPicPr>
            <a:picLocks noChangeAspect="1"/>
          </p:cNvPicPr>
          <p:nvPr/>
        </p:nvPicPr>
        <p:blipFill>
          <a:blip r:embed="rId2"/>
          <a:srcRect l="16898" t="33023" r="10897" b="40879"/>
          <a:stretch/>
        </p:blipFill>
        <p:spPr bwMode="auto">
          <a:xfrm>
            <a:off x="9971730" y="90620"/>
            <a:ext cx="1730364" cy="625420"/>
          </a:xfrm>
          <a:prstGeom prst="rect">
            <a:avLst/>
          </a:prstGeom>
        </p:spPr>
      </p:pic>
      <p:grpSp>
        <p:nvGrpSpPr>
          <p:cNvPr id="59" name="Группа 58"/>
          <p:cNvGrpSpPr/>
          <p:nvPr/>
        </p:nvGrpSpPr>
        <p:grpSpPr bwMode="auto">
          <a:xfrm>
            <a:off x="-215899" y="65418"/>
            <a:ext cx="9936816" cy="461665"/>
            <a:chOff x="54349" y="268001"/>
            <a:chExt cx="9936816" cy="461665"/>
          </a:xfrm>
          <a:solidFill>
            <a:srgbClr val="0070C0"/>
          </a:solidFill>
        </p:grpSpPr>
        <p:sp>
          <p:nvSpPr>
            <p:cNvPr id="60" name="Параллелограмм 59"/>
            <p:cNvSpPr/>
            <p:nvPr/>
          </p:nvSpPr>
          <p:spPr bwMode="auto">
            <a:xfrm>
              <a:off x="54349" y="293203"/>
              <a:ext cx="9936816" cy="422060"/>
            </a:xfrm>
            <a:prstGeom prst="parallelogram">
              <a:avLst>
                <a:gd name="adj" fmla="val 26802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>
                <a:latin typeface="Helvetica"/>
                <a:cs typeface="Helvetica"/>
              </a:endParaRPr>
            </a:p>
          </p:txBody>
        </p:sp>
        <p:sp>
          <p:nvSpPr>
            <p:cNvPr id="61" name="TextBox 60"/>
            <p:cNvSpPr txBox="1"/>
            <p:nvPr/>
          </p:nvSpPr>
          <p:spPr bwMode="auto">
            <a:xfrm>
              <a:off x="496671" y="268001"/>
              <a:ext cx="93747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ru-RU" sz="2400" b="1">
                  <a:solidFill>
                    <a:schemeClr val="bg1"/>
                  </a:solidFill>
                  <a:latin typeface="Helvetica"/>
                  <a:cs typeface="Helvetica"/>
                </a:rPr>
                <a:t>Треки использования механизма «Эффективный радиус»</a:t>
              </a:r>
              <a:endParaRPr/>
            </a:p>
          </p:txBody>
        </p:sp>
      </p:grpSp>
      <p:sp>
        <p:nvSpPr>
          <p:cNvPr id="43" name="TextBox 42"/>
          <p:cNvSpPr txBox="1"/>
          <p:nvPr/>
        </p:nvSpPr>
        <p:spPr bwMode="auto">
          <a:xfrm>
            <a:off x="1063691" y="1748505"/>
            <a:ext cx="50383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600">
                <a:solidFill>
                  <a:schemeClr val="bg1"/>
                </a:solidFill>
                <a:latin typeface="Helvetica"/>
                <a:cs typeface="Helvetica"/>
              </a:rPr>
              <a:t>Обязательное условие при заключении</a:t>
            </a:r>
            <a:r>
              <a:rPr lang="ru-RU" sz="1600" b="1">
                <a:solidFill>
                  <a:schemeClr val="bg1"/>
                </a:solidFill>
                <a:latin typeface="Helvetica"/>
                <a:cs typeface="Helvetica"/>
              </a:rPr>
              <a:t> государственного (муниципального) контракта</a:t>
            </a:r>
            <a:endParaRPr/>
          </a:p>
        </p:txBody>
      </p:sp>
      <p:sp>
        <p:nvSpPr>
          <p:cNvPr id="104" name="TextBox 103"/>
          <p:cNvSpPr txBox="1"/>
          <p:nvPr/>
        </p:nvSpPr>
        <p:spPr bwMode="auto">
          <a:xfrm>
            <a:off x="7114793" y="1748505"/>
            <a:ext cx="47453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600">
                <a:solidFill>
                  <a:schemeClr val="bg1"/>
                </a:solidFill>
                <a:latin typeface="Helvetica"/>
                <a:cs typeface="Helvetica"/>
              </a:rPr>
              <a:t>Условие принятия решения о выдаче </a:t>
            </a:r>
            <a:r>
              <a:rPr lang="ru-RU" sz="1600" b="1">
                <a:solidFill>
                  <a:schemeClr val="bg1"/>
                </a:solidFill>
                <a:latin typeface="Helvetica"/>
                <a:cs typeface="Helvetica"/>
              </a:rPr>
              <a:t>лицензии на добычу полезных ископаемых*</a:t>
            </a:r>
            <a:endParaRPr/>
          </a:p>
        </p:txBody>
      </p:sp>
      <p:cxnSp>
        <p:nvCxnSpPr>
          <p:cNvPr id="117" name="Прямая со стрелкой 116"/>
          <p:cNvCxnSpPr>
            <a:cxnSpLocks/>
            <a:stCxn id="40" idx="3"/>
            <a:endCxn id="115" idx="1"/>
          </p:cNvCxnSpPr>
          <p:nvPr/>
        </p:nvCxnSpPr>
        <p:spPr bwMode="auto">
          <a:xfrm flipV="1">
            <a:off x="1449213" y="3895101"/>
            <a:ext cx="979737" cy="1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5" name="Рисунок 114" descr="Документ со сплошной заливкой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2428950" y="3389277"/>
            <a:ext cx="1011648" cy="1011648"/>
          </a:xfrm>
          <a:prstGeom prst="rect">
            <a:avLst/>
          </a:prstGeom>
        </p:spPr>
      </p:pic>
      <p:cxnSp>
        <p:nvCxnSpPr>
          <p:cNvPr id="119" name="Прямая со стрелкой 118"/>
          <p:cNvCxnSpPr>
            <a:cxnSpLocks/>
            <a:stCxn id="115" idx="3"/>
          </p:cNvCxnSpPr>
          <p:nvPr/>
        </p:nvCxnSpPr>
        <p:spPr bwMode="auto">
          <a:xfrm>
            <a:off x="3440598" y="3895101"/>
            <a:ext cx="1006648" cy="1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Прямоугольник 121"/>
          <p:cNvSpPr/>
          <p:nvPr/>
        </p:nvSpPr>
        <p:spPr bwMode="auto">
          <a:xfrm>
            <a:off x="354851" y="2806030"/>
            <a:ext cx="92127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400">
                <a:solidFill>
                  <a:schemeClr val="tx2"/>
                </a:solidFill>
                <a:latin typeface="Helvetica"/>
                <a:ea typeface="Calibri"/>
                <a:cs typeface="Helvetica"/>
              </a:rPr>
              <a:t>Заказчик</a:t>
            </a:r>
            <a:endParaRPr lang="ru-RU" sz="1400">
              <a:solidFill>
                <a:schemeClr val="tx2"/>
              </a:solidFill>
              <a:latin typeface="Helvetica"/>
              <a:cs typeface="Helvetica"/>
            </a:endParaRPr>
          </a:p>
        </p:txBody>
      </p:sp>
      <p:sp>
        <p:nvSpPr>
          <p:cNvPr id="123" name="Прямоугольник 122"/>
          <p:cNvSpPr/>
          <p:nvPr/>
        </p:nvSpPr>
        <p:spPr bwMode="auto">
          <a:xfrm>
            <a:off x="4255944" y="2806030"/>
            <a:ext cx="147309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400">
                <a:solidFill>
                  <a:schemeClr val="tx2"/>
                </a:solidFill>
                <a:latin typeface="Helvetica"/>
                <a:cs typeface="Helvetica"/>
              </a:rPr>
              <a:t>Объект закупки</a:t>
            </a:r>
            <a:endParaRPr/>
          </a:p>
        </p:txBody>
      </p:sp>
      <p:sp>
        <p:nvSpPr>
          <p:cNvPr id="124" name="Прямоугольник 123"/>
          <p:cNvSpPr/>
          <p:nvPr/>
        </p:nvSpPr>
        <p:spPr bwMode="auto">
          <a:xfrm>
            <a:off x="1749432" y="2590586"/>
            <a:ext cx="237068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ea typeface="Calibri"/>
                <a:cs typeface="Helvetica"/>
              </a:rPr>
              <a:t>Государственный (муниципальный) контракт</a:t>
            </a:r>
            <a:endParaRPr lang="ru-RU" sz="1400" b="1" dirty="0">
              <a:solidFill>
                <a:schemeClr val="tx1">
                  <a:lumMod val="50000"/>
                  <a:lumOff val="50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28" name="Скругленная прямоугольная выноска 127"/>
          <p:cNvSpPr/>
          <p:nvPr/>
        </p:nvSpPr>
        <p:spPr bwMode="auto">
          <a:xfrm rot="10800000">
            <a:off x="426718" y="4866576"/>
            <a:ext cx="5158739" cy="1822693"/>
          </a:xfrm>
          <a:prstGeom prst="wedgeRoundRectCallout">
            <a:avLst>
              <a:gd name="adj1" fmla="val 1164"/>
              <a:gd name="adj2" fmla="val 75520"/>
              <a:gd name="adj3" fmla="val 16667"/>
            </a:avLst>
          </a:prstGeom>
          <a:pattFill prst="ltUpDiag">
            <a:fgClr>
              <a:schemeClr val="bg1">
                <a:lumMod val="95000"/>
              </a:schemeClr>
            </a:fgClr>
            <a:bgClr>
              <a:schemeClr val="bg1"/>
            </a:bgClr>
          </a:pattFill>
          <a:ln w="63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latin typeface="Helvetica"/>
              <a:cs typeface="Helvetica"/>
            </a:endParaRPr>
          </a:p>
        </p:txBody>
      </p:sp>
      <p:sp>
        <p:nvSpPr>
          <p:cNvPr id="36" name="TextBox 35"/>
          <p:cNvSpPr txBox="1"/>
          <p:nvPr/>
        </p:nvSpPr>
        <p:spPr bwMode="auto">
          <a:xfrm>
            <a:off x="502920" y="4879719"/>
            <a:ext cx="498348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600" i="1" spc="-15">
                <a:solidFill>
                  <a:schemeClr val="tx2"/>
                </a:solidFill>
                <a:latin typeface="Helvetica"/>
                <a:ea typeface="Arial"/>
                <a:cs typeface="Helvetica"/>
              </a:rPr>
              <a:t>Если в «эффективном радиусе» реализуется проект по госзаказу, где можно использовать золошлаковые материалы или стройматериалы, произведенные с использованием </a:t>
            </a:r>
            <a:r>
              <a:rPr lang="ru-RU" sz="1600" i="1" spc="-15">
                <a:solidFill>
                  <a:schemeClr val="tx2"/>
                </a:solidFill>
                <a:latin typeface="Helvetica"/>
                <a:cs typeface="Helvetica"/>
              </a:rPr>
              <a:t>золошлаковых материалов, то </a:t>
            </a:r>
            <a:r>
              <a:rPr lang="ru-RU" sz="1600" b="1" i="1" spc="-15">
                <a:solidFill>
                  <a:schemeClr val="tx2"/>
                </a:solidFill>
                <a:latin typeface="Helvetica"/>
                <a:cs typeface="Helvetica"/>
              </a:rPr>
              <a:t>использование традиционных ресурсов может быть ограничено с учетом технико-экономических оценок </a:t>
            </a:r>
            <a:endParaRPr/>
          </a:p>
        </p:txBody>
      </p:sp>
      <p:pic>
        <p:nvPicPr>
          <p:cNvPr id="133" name="Рисунок 132" descr="Контракт со сплошной заливкой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0492825" y="3389277"/>
            <a:ext cx="1011648" cy="1011648"/>
          </a:xfrm>
          <a:prstGeom prst="rect">
            <a:avLst/>
          </a:prstGeom>
        </p:spPr>
      </p:pic>
      <p:sp>
        <p:nvSpPr>
          <p:cNvPr id="136" name="Прямоугольник 135"/>
          <p:cNvSpPr/>
          <p:nvPr/>
        </p:nvSpPr>
        <p:spPr bwMode="auto">
          <a:xfrm>
            <a:off x="6466931" y="2806030"/>
            <a:ext cx="119116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>
                <a:solidFill>
                  <a:schemeClr val="tx2"/>
                </a:solidFill>
                <a:latin typeface="Helvetica"/>
                <a:ea typeface="Calibri"/>
                <a:cs typeface="Helvetica"/>
              </a:rPr>
              <a:t>Инициатор</a:t>
            </a:r>
            <a:endParaRPr lang="ru-RU" sz="1400">
              <a:solidFill>
                <a:schemeClr val="tx2"/>
              </a:solidFill>
              <a:latin typeface="Helvetica"/>
              <a:cs typeface="Helvetica"/>
            </a:endParaRPr>
          </a:p>
        </p:txBody>
      </p:sp>
      <p:sp>
        <p:nvSpPr>
          <p:cNvPr id="137" name="Прямоугольник 136"/>
          <p:cNvSpPr/>
          <p:nvPr/>
        </p:nvSpPr>
        <p:spPr bwMode="auto">
          <a:xfrm>
            <a:off x="10020557" y="2590586"/>
            <a:ext cx="195618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ea typeface="Calibri"/>
                <a:cs typeface="Helvetica"/>
              </a:rPr>
              <a:t>Лицензия на добычу полезных ископаемых</a:t>
            </a:r>
            <a:endParaRPr lang="ru-RU" sz="1400" b="1">
              <a:solidFill>
                <a:schemeClr val="tx1">
                  <a:lumMod val="50000"/>
                  <a:lumOff val="50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38" name="Прямоугольник 137"/>
          <p:cNvSpPr/>
          <p:nvPr/>
        </p:nvSpPr>
        <p:spPr bwMode="auto">
          <a:xfrm>
            <a:off x="7818305" y="2590586"/>
            <a:ext cx="225279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>
                <a:solidFill>
                  <a:schemeClr val="tx2"/>
                </a:solidFill>
                <a:latin typeface="Helvetica"/>
                <a:ea typeface="Calibri"/>
                <a:cs typeface="Helvetica"/>
              </a:rPr>
              <a:t>Уполномоченные органы исполнительной власти субъектов</a:t>
            </a:r>
            <a:endParaRPr lang="ru-RU" sz="1400">
              <a:solidFill>
                <a:schemeClr val="tx2"/>
              </a:solidFill>
              <a:latin typeface="Helvetica"/>
              <a:cs typeface="Helvetica"/>
            </a:endParaRPr>
          </a:p>
        </p:txBody>
      </p:sp>
      <p:cxnSp>
        <p:nvCxnSpPr>
          <p:cNvPr id="142" name="Прямая со стрелкой 141"/>
          <p:cNvCxnSpPr>
            <a:cxnSpLocks/>
            <a:endCxn id="5" idx="1"/>
          </p:cNvCxnSpPr>
          <p:nvPr/>
        </p:nvCxnSpPr>
        <p:spPr bwMode="auto">
          <a:xfrm>
            <a:off x="7559346" y="3895101"/>
            <a:ext cx="755262" cy="0"/>
          </a:xfrm>
          <a:prstGeom prst="straightConnector1">
            <a:avLst/>
          </a:prstGeom>
          <a:ln w="28575">
            <a:solidFill>
              <a:srgbClr val="C4318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Прямая со стрелкой 145"/>
          <p:cNvCxnSpPr>
            <a:cxnSpLocks/>
            <a:stCxn id="5" idx="3"/>
            <a:endCxn id="133" idx="1"/>
          </p:cNvCxnSpPr>
          <p:nvPr/>
        </p:nvCxnSpPr>
        <p:spPr bwMode="auto">
          <a:xfrm flipV="1">
            <a:off x="9582053" y="3895101"/>
            <a:ext cx="910772" cy="1"/>
          </a:xfrm>
          <a:prstGeom prst="straightConnector1">
            <a:avLst/>
          </a:prstGeom>
          <a:ln w="28575">
            <a:solidFill>
              <a:srgbClr val="C4318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Скругленная прямоугольная выноска 148"/>
          <p:cNvSpPr/>
          <p:nvPr/>
        </p:nvSpPr>
        <p:spPr bwMode="auto">
          <a:xfrm rot="10800000">
            <a:off x="6466931" y="4866574"/>
            <a:ext cx="5393252" cy="1528113"/>
          </a:xfrm>
          <a:prstGeom prst="wedgeRoundRectCallout">
            <a:avLst>
              <a:gd name="adj1" fmla="val -34628"/>
              <a:gd name="adj2" fmla="val 81967"/>
              <a:gd name="adj3" fmla="val 16667"/>
            </a:avLst>
          </a:prstGeom>
          <a:pattFill prst="ltUpDiag">
            <a:fgClr>
              <a:schemeClr val="bg1">
                <a:lumMod val="95000"/>
              </a:schemeClr>
            </a:fgClr>
            <a:bgClr>
              <a:schemeClr val="bg1"/>
            </a:bgClr>
          </a:pattFill>
          <a:ln w="63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latin typeface="Helvetica"/>
              <a:cs typeface="Helvetica"/>
            </a:endParaRPr>
          </a:p>
        </p:txBody>
      </p:sp>
      <p:sp>
        <p:nvSpPr>
          <p:cNvPr id="107" name="Прямоугольник 106"/>
          <p:cNvSpPr/>
          <p:nvPr/>
        </p:nvSpPr>
        <p:spPr bwMode="auto">
          <a:xfrm>
            <a:off x="6443663" y="4986727"/>
            <a:ext cx="546889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600" i="1" spc="-15">
                <a:solidFill>
                  <a:schemeClr val="tx2"/>
                </a:solidFill>
                <a:latin typeface="Helvetica"/>
                <a:ea typeface="Arial"/>
                <a:cs typeface="Helvetica"/>
              </a:rPr>
              <a:t>Если в «эффективном радиусе» перспективного карьера</a:t>
            </a:r>
            <a:r>
              <a:rPr lang="en-US" sz="1600" i="1" spc="-15">
                <a:solidFill>
                  <a:schemeClr val="tx2"/>
                </a:solidFill>
                <a:latin typeface="Helvetica"/>
                <a:ea typeface="Arial"/>
                <a:cs typeface="Helvetica"/>
              </a:rPr>
              <a:t> </a:t>
            </a:r>
            <a:r>
              <a:rPr lang="ru-RU" sz="1600" i="1" spc="-15">
                <a:solidFill>
                  <a:schemeClr val="tx2"/>
                </a:solidFill>
                <a:latin typeface="Helvetica"/>
                <a:ea typeface="Arial"/>
                <a:cs typeface="Helvetica"/>
              </a:rPr>
              <a:t>нерудных ископаемых есть золоотвал, то оценивается </a:t>
            </a:r>
            <a:r>
              <a:rPr lang="ru-RU" sz="1600" b="1" i="1" spc="-15">
                <a:solidFill>
                  <a:schemeClr val="tx2"/>
                </a:solidFill>
                <a:latin typeface="Helvetica"/>
                <a:ea typeface="Arial"/>
                <a:cs typeface="Helvetica"/>
              </a:rPr>
              <a:t>целесообразность использования золошлаков совместно с нерудными ископаемыми </a:t>
            </a:r>
            <a:r>
              <a:rPr lang="ru-RU" sz="1600" i="1" spc="-15">
                <a:solidFill>
                  <a:schemeClr val="tx2"/>
                </a:solidFill>
                <a:latin typeface="Helvetica"/>
                <a:ea typeface="Arial"/>
                <a:cs typeface="Helvetica"/>
              </a:rPr>
              <a:t>и </a:t>
            </a:r>
            <a:r>
              <a:rPr lang="ru-RU" sz="1600" b="1" i="1" spc="-15">
                <a:solidFill>
                  <a:schemeClr val="tx2"/>
                </a:solidFill>
                <a:latin typeface="Helvetica"/>
                <a:ea typeface="Arial"/>
                <a:cs typeface="Helvetica"/>
              </a:rPr>
              <a:t>возможность ограничения объема добычи</a:t>
            </a:r>
            <a:endParaRPr/>
          </a:p>
        </p:txBody>
      </p:sp>
      <p:pic>
        <p:nvPicPr>
          <p:cNvPr id="5" name="Рисунок 4" descr="Банк со сплошной заливкой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8314608" y="3261379"/>
            <a:ext cx="1267445" cy="1267445"/>
          </a:xfrm>
          <a:prstGeom prst="rect">
            <a:avLst/>
          </a:prstGeom>
        </p:spPr>
      </p:pic>
      <p:pic>
        <p:nvPicPr>
          <p:cNvPr id="40" name="Рисунок 39" descr="Банк со сплошной заливкой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181768" y="3261379"/>
            <a:ext cx="1267445" cy="1267445"/>
          </a:xfrm>
          <a:prstGeom prst="rect">
            <a:avLst/>
          </a:prstGeom>
        </p:spPr>
      </p:pic>
      <p:pic>
        <p:nvPicPr>
          <p:cNvPr id="23" name="Рисунок 22" descr="Пользователь со сплошной заливкой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6375566" y="3261454"/>
            <a:ext cx="1064660" cy="1064660"/>
          </a:xfrm>
          <a:prstGeom prst="rect">
            <a:avLst/>
          </a:prstGeom>
        </p:spPr>
      </p:pic>
      <p:pic>
        <p:nvPicPr>
          <p:cNvPr id="10" name="Рисунок 9" descr="Портфель со сплошной заливкой"/>
          <p:cNvPicPr>
            <a:picLocks noChangeAspect="1"/>
          </p:cNvPicPr>
          <p:nvPr/>
        </p:nvPicPr>
        <p:blipFill>
          <a:blip r:embed="rId8"/>
          <a:stretch/>
        </p:blipFill>
        <p:spPr bwMode="auto">
          <a:xfrm>
            <a:off x="6828233" y="3863939"/>
            <a:ext cx="714813" cy="714813"/>
          </a:xfrm>
          <a:prstGeom prst="rect">
            <a:avLst/>
          </a:prstGeom>
        </p:spPr>
      </p:pic>
      <p:cxnSp>
        <p:nvCxnSpPr>
          <p:cNvPr id="3" name="Прямая соединительная линия 2"/>
          <p:cNvCxnSpPr>
            <a:cxnSpLocks/>
          </p:cNvCxnSpPr>
          <p:nvPr/>
        </p:nvCxnSpPr>
        <p:spPr bwMode="auto">
          <a:xfrm>
            <a:off x="6146800" y="2590586"/>
            <a:ext cx="0" cy="4106682"/>
          </a:xfrm>
          <a:prstGeom prst="line">
            <a:avLst/>
          </a:prstGeom>
          <a:ln w="15875">
            <a:solidFill>
              <a:schemeClr val="bg1">
                <a:lumMod val="8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 bwMode="auto">
          <a:xfrm>
            <a:off x="4178172" y="612164"/>
            <a:ext cx="4194491" cy="923330"/>
          </a:xfrm>
          <a:prstGeom prst="roundRect">
            <a:avLst>
              <a:gd name="adj" fmla="val 16151"/>
            </a:avLst>
          </a:prstGeom>
          <a:pattFill prst="ltUpDiag">
            <a:fgClr>
              <a:schemeClr val="bg1">
                <a:lumMod val="95000"/>
              </a:schemeClr>
            </a:fgClr>
            <a:bgClr>
              <a:schemeClr val="bg1"/>
            </a:bgClr>
          </a:pattFill>
          <a:ln w="63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>
                <a:solidFill>
                  <a:schemeClr val="lt1"/>
                </a:solidFill>
                <a:latin typeface="Helvetica"/>
                <a:cs typeface="Helvetica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>
              <a:defRPr/>
            </a:pPr>
            <a:r>
              <a:rPr lang="ru-RU" b="1">
                <a:solidFill>
                  <a:schemeClr val="tx2"/>
                </a:solidFill>
              </a:rPr>
              <a:t>Взаимодополняющие вариации </a:t>
            </a:r>
            <a:r>
              <a:rPr lang="ru-RU">
                <a:solidFill>
                  <a:schemeClr val="tx2"/>
                </a:solidFill>
              </a:rPr>
              <a:t>использования механизма «Эффективный радиус»</a:t>
            </a:r>
            <a:endParaRPr/>
          </a:p>
        </p:txBody>
      </p:sp>
      <p:cxnSp>
        <p:nvCxnSpPr>
          <p:cNvPr id="52" name="Скругленная соединительная линия 3"/>
          <p:cNvCxnSpPr>
            <a:cxnSpLocks/>
            <a:stCxn id="37" idx="1"/>
            <a:endCxn id="105" idx="0"/>
          </p:cNvCxnSpPr>
          <p:nvPr/>
        </p:nvCxnSpPr>
        <p:spPr bwMode="auto">
          <a:xfrm rot="10800000" flipV="1">
            <a:off x="3393234" y="1073828"/>
            <a:ext cx="784939" cy="621483"/>
          </a:xfrm>
          <a:prstGeom prst="curvedConnector2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Скругленная соединительная линия 3"/>
          <p:cNvCxnSpPr>
            <a:cxnSpLocks/>
            <a:stCxn id="37" idx="3"/>
            <a:endCxn id="106" idx="0"/>
          </p:cNvCxnSpPr>
          <p:nvPr/>
        </p:nvCxnSpPr>
        <p:spPr bwMode="auto">
          <a:xfrm>
            <a:off x="8372663" y="1073829"/>
            <a:ext cx="904566" cy="621483"/>
          </a:xfrm>
          <a:prstGeom prst="curvedConnector2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Овал 12"/>
          <p:cNvSpPr/>
          <p:nvPr/>
        </p:nvSpPr>
        <p:spPr bwMode="auto">
          <a:xfrm>
            <a:off x="280939" y="1685853"/>
            <a:ext cx="720000" cy="7200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4" name="Овал 43"/>
          <p:cNvSpPr/>
          <p:nvPr/>
        </p:nvSpPr>
        <p:spPr bwMode="auto">
          <a:xfrm>
            <a:off x="6328690" y="1685853"/>
            <a:ext cx="720000" cy="7200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C431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38" name="Рисунок 37" descr="Труд со сплошной заливкой"/>
          <p:cNvPicPr>
            <a:picLocks noChangeAspect="1"/>
          </p:cNvPicPr>
          <p:nvPr/>
        </p:nvPicPr>
        <p:blipFill>
          <a:blip r:embed="rId9"/>
          <a:stretch/>
        </p:blipFill>
        <p:spPr bwMode="auto">
          <a:xfrm>
            <a:off x="6399450" y="1725779"/>
            <a:ext cx="578480" cy="578480"/>
          </a:xfrm>
          <a:prstGeom prst="rect">
            <a:avLst/>
          </a:prstGeom>
        </p:spPr>
      </p:pic>
      <p:pic>
        <p:nvPicPr>
          <p:cNvPr id="8" name="Рисунок 7" descr="Экскаватор со сплошной заливкой"/>
          <p:cNvPicPr>
            <a:picLocks noChangeAspect="1"/>
          </p:cNvPicPr>
          <p:nvPr/>
        </p:nvPicPr>
        <p:blipFill>
          <a:blip r:embed="rId10"/>
          <a:stretch/>
        </p:blipFill>
        <p:spPr bwMode="auto">
          <a:xfrm>
            <a:off x="331817" y="1695312"/>
            <a:ext cx="669122" cy="669122"/>
          </a:xfrm>
          <a:prstGeom prst="rect">
            <a:avLst/>
          </a:prstGeom>
        </p:spPr>
      </p:pic>
      <p:pic>
        <p:nvPicPr>
          <p:cNvPr id="15" name="Рисунок 14" descr="Кирпичная стена здания со сплошной заливкой"/>
          <p:cNvPicPr>
            <a:picLocks noChangeAspect="1"/>
          </p:cNvPicPr>
          <p:nvPr/>
        </p:nvPicPr>
        <p:blipFill>
          <a:blip r:embed="rId11"/>
          <a:stretch/>
        </p:blipFill>
        <p:spPr bwMode="auto">
          <a:xfrm>
            <a:off x="4474001" y="3277712"/>
            <a:ext cx="1181392" cy="1181392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 bwMode="auto">
          <a:xfrm>
            <a:off x="6328690" y="6447717"/>
            <a:ext cx="519565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algn="just">
              <a:defRPr sz="1100" i="1" spc="-15">
                <a:solidFill>
                  <a:schemeClr val="bg1">
                    <a:lumMod val="50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pPr>
              <a:defRPr/>
            </a:pPr>
            <a:r>
              <a:rPr lang="ru-RU" sz="1200" dirty="0"/>
              <a:t>* Вариация механизма в стадии концептуальной проработки</a:t>
            </a: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6" name="Трапеция 35"/>
          <p:cNvSpPr/>
          <p:nvPr/>
        </p:nvSpPr>
        <p:spPr bwMode="auto">
          <a:xfrm>
            <a:off x="6896100" y="0"/>
            <a:ext cx="7239127" cy="6858000"/>
          </a:xfrm>
          <a:prstGeom prst="trapezoid">
            <a:avLst>
              <a:gd name="adj" fmla="val 26667"/>
            </a:avLst>
          </a:prstGeom>
          <a:solidFill>
            <a:srgbClr val="C431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448526" y="3562675"/>
            <a:ext cx="67718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600" b="1" spc="-10">
                <a:solidFill>
                  <a:srgbClr val="FFFFFF"/>
                </a:solidFill>
                <a:latin typeface="Arial"/>
                <a:cs typeface="Arial"/>
              </a:rPr>
              <a:t>Шаги от бизнеса</a:t>
            </a:r>
            <a:endParaRPr lang="en-US" sz="2800" b="1">
              <a:solidFill>
                <a:schemeClr val="bg1"/>
              </a:solidFill>
              <a:latin typeface="Helvetica"/>
              <a:cs typeface="Helvetica"/>
            </a:endParaRPr>
          </a:p>
        </p:txBody>
      </p:sp>
      <p:cxnSp>
        <p:nvCxnSpPr>
          <p:cNvPr id="28" name="Прямая соединительная линия 27"/>
          <p:cNvCxnSpPr>
            <a:cxnSpLocks/>
          </p:cNvCxnSpPr>
          <p:nvPr/>
        </p:nvCxnSpPr>
        <p:spPr bwMode="auto">
          <a:xfrm>
            <a:off x="480584" y="4463083"/>
            <a:ext cx="594684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Рисунок 17"/>
          <p:cNvPicPr>
            <a:picLocks noChangeAspect="1"/>
          </p:cNvPicPr>
          <p:nvPr/>
        </p:nvPicPr>
        <p:blipFill>
          <a:blip r:embed="rId2"/>
          <a:srcRect l="15926" t="32485" r="6748" b="40842"/>
          <a:stretch/>
        </p:blipFill>
        <p:spPr bwMode="auto">
          <a:xfrm>
            <a:off x="559408" y="391914"/>
            <a:ext cx="3172224" cy="1094271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2"/>
          <a:srcRect l="45917" t="32485" r="45888" b="40842"/>
          <a:stretch/>
        </p:blipFill>
        <p:spPr bwMode="auto">
          <a:xfrm>
            <a:off x="10929365" y="223232"/>
            <a:ext cx="249742" cy="812864"/>
          </a:xfrm>
          <a:prstGeom prst="rect">
            <a:avLst/>
          </a:prstGeom>
        </p:spPr>
      </p:pic>
      <p:sp>
        <p:nvSpPr>
          <p:cNvPr id="27" name="Трапеция 26"/>
          <p:cNvSpPr/>
          <p:nvPr/>
        </p:nvSpPr>
        <p:spPr bwMode="auto">
          <a:xfrm>
            <a:off x="7109456" y="0"/>
            <a:ext cx="6873243" cy="6858000"/>
          </a:xfrm>
          <a:prstGeom prst="trapezoid">
            <a:avLst>
              <a:gd name="adj" fmla="val 26667"/>
            </a:avLst>
          </a:prstGeom>
          <a:blipFill>
            <a:blip r:embed="rId3"/>
            <a:srcRect l="38761" r="-1543"/>
            <a:stretch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Прямоугольник 1"/>
          <p:cNvSpPr/>
          <p:nvPr/>
        </p:nvSpPr>
        <p:spPr bwMode="auto">
          <a:xfrm>
            <a:off x="559408" y="4562475"/>
            <a:ext cx="67718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spc="-10">
                <a:solidFill>
                  <a:srgbClr val="FFFFFF"/>
                </a:solidFill>
                <a:latin typeface="Arial"/>
                <a:cs typeface="Arial"/>
              </a:rPr>
              <a:t>Белая книга </a:t>
            </a:r>
            <a:br>
              <a:rPr lang="ru-RU" sz="2400" spc="-1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ru-RU" sz="2400" spc="-10">
                <a:solidFill>
                  <a:srgbClr val="FFFFFF"/>
                </a:solidFill>
                <a:latin typeface="Arial"/>
                <a:cs typeface="Arial"/>
              </a:rPr>
              <a:t>кейсов использования вторичного сырья</a:t>
            </a:r>
            <a:endParaRPr lang="en-US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3F4BA6F-D606-4318-B495-EA23E6FD2E65}" type="slidenum">
              <a:rPr lang="ru-RU"/>
              <a:t>8</a:t>
            </a:fld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>
          <a:xfrm>
            <a:off x="11388636" y="6548117"/>
            <a:ext cx="838200" cy="365125"/>
          </a:xfrm>
        </p:spPr>
        <p:txBody>
          <a:bodyPr/>
          <a:lstStyle/>
          <a:p>
            <a:pPr>
              <a:defRPr/>
            </a:pPr>
            <a:fld id="{1AA79F0F-5F1F-431A-9931-50D610F81453}" type="slidenum">
              <a:rPr lang="ru-RU">
                <a:latin typeface="Helvetica"/>
                <a:cs typeface="Helvetica"/>
              </a:rPr>
              <a:t>9</a:t>
            </a:fld>
            <a:endParaRPr lang="ru-RU">
              <a:latin typeface="Helvetica"/>
              <a:cs typeface="Helvetica"/>
            </a:endParaRPr>
          </a:p>
        </p:txBody>
      </p:sp>
      <p:pic>
        <p:nvPicPr>
          <p:cNvPr id="57" name="Рисунок 56"/>
          <p:cNvPicPr>
            <a:picLocks noChangeAspect="1"/>
          </p:cNvPicPr>
          <p:nvPr/>
        </p:nvPicPr>
        <p:blipFill>
          <a:blip r:embed="rId2"/>
          <a:srcRect l="16898" t="33023" r="10897" b="40879"/>
          <a:stretch/>
        </p:blipFill>
        <p:spPr bwMode="auto">
          <a:xfrm>
            <a:off x="9971730" y="90620"/>
            <a:ext cx="1730364" cy="625420"/>
          </a:xfrm>
          <a:prstGeom prst="rect">
            <a:avLst/>
          </a:prstGeom>
        </p:spPr>
      </p:pic>
      <p:grpSp>
        <p:nvGrpSpPr>
          <p:cNvPr id="59" name="Группа 58"/>
          <p:cNvGrpSpPr/>
          <p:nvPr/>
        </p:nvGrpSpPr>
        <p:grpSpPr bwMode="auto">
          <a:xfrm>
            <a:off x="-215899" y="65418"/>
            <a:ext cx="9936816" cy="461665"/>
            <a:chOff x="54349" y="268001"/>
            <a:chExt cx="9936816" cy="461665"/>
          </a:xfrm>
          <a:solidFill>
            <a:srgbClr val="0070C0"/>
          </a:solidFill>
        </p:grpSpPr>
        <p:sp>
          <p:nvSpPr>
            <p:cNvPr id="60" name="Параллелограмм 59"/>
            <p:cNvSpPr/>
            <p:nvPr/>
          </p:nvSpPr>
          <p:spPr bwMode="auto">
            <a:xfrm>
              <a:off x="54349" y="293203"/>
              <a:ext cx="9936816" cy="422060"/>
            </a:xfrm>
            <a:prstGeom prst="parallelogram">
              <a:avLst>
                <a:gd name="adj" fmla="val 26802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>
                <a:latin typeface="Helvetica"/>
                <a:cs typeface="Helvetica"/>
              </a:endParaRPr>
            </a:p>
          </p:txBody>
        </p:sp>
        <p:sp>
          <p:nvSpPr>
            <p:cNvPr id="61" name="TextBox 60"/>
            <p:cNvSpPr txBox="1"/>
            <p:nvPr/>
          </p:nvSpPr>
          <p:spPr bwMode="auto">
            <a:xfrm>
              <a:off x="496671" y="268001"/>
              <a:ext cx="93747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ru-RU" sz="2400" b="1">
                  <a:solidFill>
                    <a:schemeClr val="bg1"/>
                  </a:solidFill>
                  <a:latin typeface="Helvetica"/>
                  <a:cs typeface="Helvetica"/>
                </a:rPr>
                <a:t>Популяризация успешных кейсов на базе АРВИС</a:t>
              </a:r>
              <a:endParaRPr/>
            </a:p>
          </p:txBody>
        </p:sp>
      </p:grpSp>
      <p:grpSp>
        <p:nvGrpSpPr>
          <p:cNvPr id="2" name="Группа 1"/>
          <p:cNvGrpSpPr/>
          <p:nvPr/>
        </p:nvGrpSpPr>
        <p:grpSpPr bwMode="auto">
          <a:xfrm>
            <a:off x="856132" y="1278633"/>
            <a:ext cx="5760662" cy="5448807"/>
            <a:chOff x="335338" y="713570"/>
            <a:chExt cx="6522790" cy="5990105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335338" y="713570"/>
              <a:ext cx="6522790" cy="3967194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4"/>
            <a:stretch/>
          </p:blipFill>
          <p:spPr bwMode="auto">
            <a:xfrm>
              <a:off x="335338" y="4680764"/>
              <a:ext cx="6515264" cy="2022911"/>
            </a:xfrm>
            <a:prstGeom prst="rect">
              <a:avLst/>
            </a:prstGeom>
          </p:spPr>
        </p:pic>
      </p:grpSp>
      <p:sp>
        <p:nvSpPr>
          <p:cNvPr id="23" name="TextBox 22"/>
          <p:cNvSpPr txBox="1"/>
          <p:nvPr/>
        </p:nvSpPr>
        <p:spPr bwMode="auto">
          <a:xfrm>
            <a:off x="7546194" y="738375"/>
            <a:ext cx="392972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b="1" spc="-15" dirty="0">
                <a:solidFill>
                  <a:schemeClr val="tx2"/>
                </a:solidFill>
                <a:latin typeface="Arial"/>
                <a:ea typeface="Arial"/>
                <a:cs typeface="Arial"/>
              </a:rPr>
              <a:t>Расширенная версия кейсов для членов АРВИС</a:t>
            </a:r>
            <a:endParaRPr dirty="0"/>
          </a:p>
        </p:txBody>
      </p:sp>
      <p:sp>
        <p:nvSpPr>
          <p:cNvPr id="24" name="Параллелограмм 23"/>
          <p:cNvSpPr/>
          <p:nvPr/>
        </p:nvSpPr>
        <p:spPr bwMode="auto">
          <a:xfrm>
            <a:off x="7043176" y="821501"/>
            <a:ext cx="317970" cy="247601"/>
          </a:xfrm>
          <a:prstGeom prst="parallelogram">
            <a:avLst>
              <a:gd name="adj" fmla="val 26802"/>
            </a:avLst>
          </a:prstGeom>
          <a:solidFill>
            <a:srgbClr val="C431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2000">
              <a:latin typeface="Helvetica"/>
              <a:cs typeface="Helvetica"/>
            </a:endParaRPr>
          </a:p>
        </p:txBody>
      </p:sp>
      <p:sp>
        <p:nvSpPr>
          <p:cNvPr id="26" name="TextBox 25"/>
          <p:cNvSpPr txBox="1"/>
          <p:nvPr/>
        </p:nvSpPr>
        <p:spPr bwMode="auto">
          <a:xfrm>
            <a:off x="7546194" y="3672310"/>
            <a:ext cx="392972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b="1" spc="-15" dirty="0">
                <a:solidFill>
                  <a:schemeClr val="tx2"/>
                </a:solidFill>
                <a:latin typeface="Arial"/>
                <a:ea typeface="Arial"/>
                <a:cs typeface="Arial"/>
              </a:rPr>
              <a:t>Дополнительный пиар в </a:t>
            </a:r>
            <a:r>
              <a:rPr lang="ru-RU" b="1" spc="-15" dirty="0" err="1">
                <a:solidFill>
                  <a:schemeClr val="tx2"/>
                </a:solidFill>
                <a:latin typeface="Arial"/>
                <a:ea typeface="Arial"/>
                <a:cs typeface="Arial"/>
              </a:rPr>
              <a:t>телеграм</a:t>
            </a:r>
            <a:r>
              <a:rPr lang="ru-RU" b="1" spc="-15" dirty="0">
                <a:solidFill>
                  <a:schemeClr val="tx2"/>
                </a:solidFill>
                <a:latin typeface="Arial"/>
                <a:ea typeface="Arial"/>
                <a:cs typeface="Arial"/>
              </a:rPr>
              <a:t>-канале АРВИС</a:t>
            </a:r>
            <a:endParaRPr dirty="0"/>
          </a:p>
        </p:txBody>
      </p:sp>
      <p:sp>
        <p:nvSpPr>
          <p:cNvPr id="27" name="Параллелограмм 26"/>
          <p:cNvSpPr/>
          <p:nvPr/>
        </p:nvSpPr>
        <p:spPr bwMode="auto">
          <a:xfrm>
            <a:off x="7043176" y="3755436"/>
            <a:ext cx="317970" cy="247601"/>
          </a:xfrm>
          <a:prstGeom prst="parallelogram">
            <a:avLst>
              <a:gd name="adj" fmla="val 26802"/>
            </a:avLst>
          </a:prstGeom>
          <a:solidFill>
            <a:srgbClr val="C431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2000">
              <a:latin typeface="Helvetica"/>
              <a:cs typeface="Helvetica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rcRect t="5187" b="6789"/>
          <a:stretch/>
        </p:blipFill>
        <p:spPr bwMode="auto">
          <a:xfrm>
            <a:off x="7361146" y="4383366"/>
            <a:ext cx="4439308" cy="218580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7350718" y="1407041"/>
            <a:ext cx="4460163" cy="2145464"/>
          </a:xfrm>
          <a:prstGeom prst="rect">
            <a:avLst/>
          </a:prstGeom>
          <a:ln>
            <a:solidFill>
              <a:srgbClr val="CBA8E3"/>
            </a:solidFill>
          </a:ln>
        </p:spPr>
      </p:pic>
      <p:sp>
        <p:nvSpPr>
          <p:cNvPr id="3" name="Параллелограмм 2"/>
          <p:cNvSpPr/>
          <p:nvPr/>
        </p:nvSpPr>
        <p:spPr bwMode="auto">
          <a:xfrm>
            <a:off x="557098" y="821501"/>
            <a:ext cx="317970" cy="247601"/>
          </a:xfrm>
          <a:prstGeom prst="parallelogram">
            <a:avLst>
              <a:gd name="adj" fmla="val 26802"/>
            </a:avLst>
          </a:prstGeom>
          <a:solidFill>
            <a:srgbClr val="C431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2000">
              <a:latin typeface="Helvetica"/>
              <a:cs typeface="Helvetica"/>
            </a:endParaRPr>
          </a:p>
        </p:txBody>
      </p:sp>
      <p:sp>
        <p:nvSpPr>
          <p:cNvPr id="4" name="TextBox 3"/>
          <p:cNvSpPr txBox="1"/>
          <p:nvPr/>
        </p:nvSpPr>
        <p:spPr bwMode="auto">
          <a:xfrm>
            <a:off x="1056068" y="738375"/>
            <a:ext cx="39297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b="1" spc="-15">
                <a:solidFill>
                  <a:schemeClr val="tx2"/>
                </a:solidFill>
                <a:latin typeface="Arial"/>
                <a:ea typeface="Arial"/>
                <a:cs typeface="Arial"/>
              </a:rPr>
              <a:t>База кейсов на сайте АРВИС</a:t>
            </a:r>
            <a:endParaRPr/>
          </a:p>
        </p:txBody>
      </p:sp>
      <p:sp>
        <p:nvSpPr>
          <p:cNvPr id="6" name="TextBox 5"/>
          <p:cNvSpPr txBox="1"/>
          <p:nvPr/>
        </p:nvSpPr>
        <p:spPr bwMode="auto">
          <a:xfrm>
            <a:off x="981323" y="1510842"/>
            <a:ext cx="37949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C43185"/>
                </a:solidFill>
              </a:rPr>
              <a:t>https://arvis.online/materials/cases/</a:t>
            </a:r>
            <a:endParaRPr b="1" dirty="0">
              <a:solidFill>
                <a:srgbClr val="C43185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448</TotalTime>
  <Words>1742</Words>
  <Application>Microsoft Office PowerPoint</Application>
  <DocSecurity>0</DocSecurity>
  <PresentationFormat>Широкоэкранный</PresentationFormat>
  <Paragraphs>325</Paragraphs>
  <Slides>18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5" baseType="lpstr">
      <vt:lpstr>Arial</vt:lpstr>
      <vt:lpstr>Book Antiqua</vt:lpstr>
      <vt:lpstr>Calibri</vt:lpstr>
      <vt:lpstr>Calibri Light</vt:lpstr>
      <vt:lpstr>Helvetica</vt:lpstr>
      <vt:lpstr>Montserrat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Осокин Никита Андреевич</dc:creator>
  <cp:keywords/>
  <dc:description/>
  <cp:lastModifiedBy>Sponsor Scout</cp:lastModifiedBy>
  <cp:revision>231</cp:revision>
  <dcterms:created xsi:type="dcterms:W3CDTF">2022-05-18T11:09:54Z</dcterms:created>
  <dcterms:modified xsi:type="dcterms:W3CDTF">2022-09-08T18:37:08Z</dcterms:modified>
  <cp:category/>
  <dc:identifier/>
  <cp:contentStatus/>
  <dc:language/>
  <cp:version/>
</cp:coreProperties>
</file>