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8" r:id="rId3"/>
    <p:sldId id="287" r:id="rId4"/>
    <p:sldId id="286" r:id="rId5"/>
    <p:sldId id="275" r:id="rId6"/>
    <p:sldId id="285" r:id="rId7"/>
    <p:sldId id="257" r:id="rId8"/>
    <p:sldId id="282" r:id="rId9"/>
    <p:sldId id="288" r:id="rId10"/>
    <p:sldId id="279" r:id="rId11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FE43CE-D889-4136-AC11-293C2AED5E4E}" type="datetimeFigureOut">
              <a:rPr lang="ru-RU"/>
              <a:pPr/>
              <a:t>25.11.2015</a:t>
            </a:fld>
            <a:endParaRPr lang="ru-RU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F3B359A-168D-410F-BC54-FD1AF63317A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260617-B1EF-44F0-98A8-DF50F62B6D88}" type="datetimeFigureOut">
              <a:rPr lang="ru-RU"/>
              <a:pPr>
                <a:defRPr/>
              </a:pPr>
              <a:t>25.11.2015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fld id="{FBB1DD17-1239-4002-AA18-E883F862D9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Только 8 компаний из этого списка обладают признаками ИТ-компании, и возможно имеют необходимые компетенции для выполнения ИТ-услуг. </a:t>
            </a:r>
          </a:p>
          <a:p>
            <a:r>
              <a:rPr lang="ru-RU" smtClean="0"/>
              <a:t>Поскольку почти половина анализируемых компаний по сути являются стартапами, большая часть не имеют сайтов, не представлены в справочниках, нет возможности понять о фактической деятельности, и при этом активно участвуют в госзакупках, можно предположить, что компании были созданы специально для работы по госзаказам.</a:t>
            </a:r>
          </a:p>
          <a:p>
            <a:r>
              <a:rPr lang="ru-RU" smtClean="0"/>
              <a:t>Поскольку среди компаний списка - большая часть компаний является компаниями-поставщиками компьютерной и офисной техники, а также программного обеспечения других производителей, возможно, что договора, заключенные на ИТ-услуги, по сути являются договорами поставки.</a:t>
            </a:r>
          </a:p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85CB4-2177-468F-99A4-9A8C9C63E47F}" type="datetimeFigureOut">
              <a:rPr lang="ru-RU"/>
              <a:pPr>
                <a:defRPr/>
              </a:pPr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09C5B-4A41-435D-A65D-149CC592B6C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474F2-A8DA-49F3-B9CD-39EAB7A573B7}" type="datetimeFigureOut">
              <a:rPr lang="ru-RU"/>
              <a:pPr>
                <a:defRPr/>
              </a:pPr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E0597-B7EE-4B9E-9560-D8201DE8E2B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68CC3-0ED6-411F-875D-D4FAC6A741A6}" type="datetimeFigureOut">
              <a:rPr lang="ru-RU"/>
              <a:pPr>
                <a:defRPr/>
              </a:pPr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BC33F-BB4D-436C-A39E-A8531BB510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59B57-0CDB-4B25-8A54-7CEEB82A57A2}" type="datetimeFigureOut">
              <a:rPr lang="ru-RU"/>
              <a:pPr>
                <a:defRPr/>
              </a:pPr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1EFF8-51A6-4DE9-9CF0-BD2DF8238C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368A6-3884-4FEF-8FC0-9714679EEE0A}" type="datetimeFigureOut">
              <a:rPr lang="ru-RU"/>
              <a:pPr>
                <a:defRPr/>
              </a:pPr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B4747-33B9-4E43-9ACC-C8C06899303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B73-BC8D-4A24-8CF2-D15D2A87A6A4}" type="datetimeFigureOut">
              <a:rPr lang="ru-RU"/>
              <a:pPr>
                <a:defRPr/>
              </a:pPr>
              <a:t>25.11.2015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46B9E-FFA7-4696-9B7B-C5DC81DB5AE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0A4C8-564D-4C74-8694-575BE9302954}" type="datetimeFigureOut">
              <a:rPr lang="ru-RU"/>
              <a:pPr>
                <a:defRPr/>
              </a:pPr>
              <a:t>25.11.2015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C376F-E65E-4307-9ED1-84742D1F6CC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E7F9F-8FE7-460C-9D7C-39BE5EE123B5}" type="datetimeFigureOut">
              <a:rPr lang="ru-RU"/>
              <a:pPr>
                <a:defRPr/>
              </a:pPr>
              <a:t>25.11.2015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60758-95D2-4914-83A5-59894ADFAC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AF5F8-782D-4B27-95A9-C9323507789B}" type="datetimeFigureOut">
              <a:rPr lang="ru-RU"/>
              <a:pPr>
                <a:defRPr/>
              </a:pPr>
              <a:t>25.11.2015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78B30-12F5-4F62-9BED-5A5F9899CC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433AB-D6EB-4DBD-82AC-352CE81EE261}" type="datetimeFigureOut">
              <a:rPr lang="ru-RU"/>
              <a:pPr>
                <a:defRPr/>
              </a:pPr>
              <a:t>25.11.2015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32C4A-EEA1-4E7C-A72F-A6EEE8E60AC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8BE90-E4BF-4B0D-8A71-6CE3E094BE95}" type="datetimeFigureOut">
              <a:rPr lang="ru-RU"/>
              <a:pPr>
                <a:defRPr/>
              </a:pPr>
              <a:t>25.11.2015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F7D82-339D-4908-9AC7-56773F9A61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9FA8FD3-29B6-4907-82F0-B4FD72A2F260}" type="datetimeFigureOut">
              <a:rPr lang="ru-RU"/>
              <a:pPr>
                <a:defRPr/>
              </a:pPr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fld id="{93087433-5CBC-4058-A05F-FA468EFC211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travina@sl.iae.nsk.s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2"/>
          <p:cNvSpPr>
            <a:spLocks noGrp="1"/>
          </p:cNvSpPr>
          <p:nvPr>
            <p:ph type="ctrTitle"/>
          </p:nvPr>
        </p:nvSpPr>
        <p:spPr>
          <a:xfrm>
            <a:off x="428625" y="1571625"/>
            <a:ext cx="8029575" cy="2028825"/>
          </a:xfrm>
        </p:spPr>
        <p:txBody>
          <a:bodyPr/>
          <a:lstStyle/>
          <a:p>
            <a:r>
              <a:rPr lang="ru-RU" altLang="ru-RU" sz="3200" i="1" smtClean="0">
                <a:latin typeface="Arial" charset="0"/>
              </a:rPr>
              <a:t>Взаимодействие малых ИТ-компаний с госорганами: возможности и проблемы</a:t>
            </a:r>
            <a:endParaRPr lang="ru-RU" altLang="ru-RU" sz="3200" smtClean="0">
              <a:latin typeface="Arial" charset="0"/>
            </a:endParaRPr>
          </a:p>
        </p:txBody>
      </p:sp>
      <p:sp>
        <p:nvSpPr>
          <p:cNvPr id="1433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25" y="3857625"/>
            <a:ext cx="6715125" cy="1752600"/>
          </a:xfrm>
        </p:spPr>
        <p:txBody>
          <a:bodyPr/>
          <a:lstStyle/>
          <a:p>
            <a:pPr algn="r" eaLnBrk="1" hangingPunct="1"/>
            <a:r>
              <a:rPr lang="ru-RU" altLang="ru-RU" sz="2400" smtClean="0">
                <a:solidFill>
                  <a:schemeClr val="tx1"/>
                </a:solidFill>
                <a:latin typeface="Verdana" pitchFamily="34" charset="0"/>
              </a:rPr>
              <a:t>Ирина Травина</a:t>
            </a:r>
          </a:p>
          <a:p>
            <a:pPr algn="r" eaLnBrk="1" hangingPunct="1"/>
            <a:r>
              <a:rPr lang="ru-RU" altLang="ru-RU" sz="2400" smtClean="0">
                <a:solidFill>
                  <a:schemeClr val="tx1"/>
                </a:solidFill>
                <a:latin typeface="Verdana" pitchFamily="34" charset="0"/>
              </a:rPr>
              <a:t>Президент НП «СибАкадемСофт»</a:t>
            </a:r>
          </a:p>
          <a:p>
            <a:pPr algn="r" eaLnBrk="1" hangingPunct="1"/>
            <a:r>
              <a:rPr lang="ru-RU" altLang="ru-RU" sz="2400" smtClean="0">
                <a:solidFill>
                  <a:schemeClr val="tx1"/>
                </a:solidFill>
                <a:latin typeface="Verdana" pitchFamily="34" charset="0"/>
              </a:rPr>
              <a:t>25 ноября 2015 г.</a:t>
            </a:r>
            <a:endParaRPr lang="en-US" altLang="ru-RU" sz="2400" smtClean="0">
              <a:solidFill>
                <a:schemeClr val="tx1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71625" y="2125663"/>
            <a:ext cx="6143625" cy="2501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3200">
                <a:solidFill>
                  <a:srgbClr val="254061"/>
                </a:solidFill>
                <a:latin typeface="Calibri" pitchFamily="34" charset="0"/>
              </a:rPr>
              <a:t>Спасибо за внимание!</a:t>
            </a:r>
          </a:p>
          <a:p>
            <a:pPr algn="ctr"/>
            <a:endParaRPr lang="en-US">
              <a:solidFill>
                <a:srgbClr val="254061"/>
              </a:solidFill>
              <a:latin typeface="Calibri" pitchFamily="34" charset="0"/>
            </a:endParaRPr>
          </a:p>
          <a:p>
            <a:pPr algn="r"/>
            <a:endParaRPr lang="ru-RU">
              <a:solidFill>
                <a:srgbClr val="254061"/>
              </a:solidFill>
              <a:latin typeface="Calibri" pitchFamily="34" charset="0"/>
            </a:endParaRPr>
          </a:p>
          <a:p>
            <a:pPr algn="r"/>
            <a:r>
              <a:rPr lang="ru-RU">
                <a:solidFill>
                  <a:srgbClr val="254061"/>
                </a:solidFill>
                <a:latin typeface="Calibri" pitchFamily="34" charset="0"/>
              </a:rPr>
              <a:t>Ирина Травина</a:t>
            </a:r>
            <a:endParaRPr lang="en-US">
              <a:solidFill>
                <a:srgbClr val="254061"/>
              </a:solidFill>
              <a:latin typeface="Calibri" pitchFamily="34" charset="0"/>
            </a:endParaRPr>
          </a:p>
          <a:p>
            <a:pPr algn="r"/>
            <a:r>
              <a:rPr lang="en-US">
                <a:solidFill>
                  <a:srgbClr val="254061"/>
                </a:solidFill>
                <a:latin typeface="Calibri" pitchFamily="34" charset="0"/>
                <a:hlinkClick r:id="rId3"/>
              </a:rPr>
              <a:t>travina@sl.iae.nsk.su</a:t>
            </a:r>
            <a:endParaRPr lang="en-US">
              <a:solidFill>
                <a:srgbClr val="254061"/>
              </a:solidFill>
              <a:latin typeface="Calibri" pitchFamily="34" charset="0"/>
            </a:endParaRPr>
          </a:p>
          <a:p>
            <a:pPr algn="r"/>
            <a:r>
              <a:rPr lang="en-US">
                <a:solidFill>
                  <a:srgbClr val="254061"/>
                </a:solidFill>
                <a:latin typeface="Calibri" pitchFamily="34" charset="0"/>
              </a:rPr>
              <a:t>+7 </a:t>
            </a:r>
            <a:r>
              <a:rPr lang="ru-RU">
                <a:solidFill>
                  <a:srgbClr val="254061"/>
                </a:solidFill>
                <a:latin typeface="Calibri" pitchFamily="34" charset="0"/>
              </a:rPr>
              <a:t>913-915-5-</a:t>
            </a:r>
            <a:r>
              <a:rPr lang="en-US">
                <a:solidFill>
                  <a:srgbClr val="254061"/>
                </a:solidFill>
                <a:latin typeface="Calibri" pitchFamily="34" charset="0"/>
              </a:rPr>
              <a:t>9</a:t>
            </a:r>
            <a:r>
              <a:rPr lang="ru-RU">
                <a:solidFill>
                  <a:srgbClr val="254061"/>
                </a:solidFill>
                <a:latin typeface="Calibri" pitchFamily="34" charset="0"/>
              </a:rPr>
              <a:t>15</a:t>
            </a:r>
            <a:endParaRPr lang="en-US">
              <a:solidFill>
                <a:srgbClr val="254061"/>
              </a:solidFill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88" y="1285875"/>
            <a:ext cx="7143750" cy="471487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ct val="80000"/>
              </a:spcBef>
              <a:buFont typeface="Wingdings" pitchFamily="2" charset="2"/>
              <a:buChar char="v"/>
            </a:pPr>
            <a:r>
              <a:rPr lang="ru-RU" altLang="ru-RU" sz="2100" smtClean="0">
                <a:solidFill>
                  <a:schemeClr val="tx1"/>
                </a:solidFill>
                <a:latin typeface="Arial" charset="0"/>
              </a:rPr>
              <a:t>Зарегистрировано в 2001 году;</a:t>
            </a:r>
          </a:p>
          <a:p>
            <a:pPr algn="just" eaLnBrk="1" hangingPunct="1">
              <a:lnSpc>
                <a:spcPct val="80000"/>
              </a:lnSpc>
              <a:spcBef>
                <a:spcPct val="80000"/>
              </a:spcBef>
              <a:buFont typeface="Wingdings" pitchFamily="2" charset="2"/>
              <a:buChar char="v"/>
            </a:pPr>
            <a:r>
              <a:rPr lang="ru-RU" altLang="ru-RU" sz="2100" smtClean="0">
                <a:solidFill>
                  <a:schemeClr val="tx1"/>
                </a:solidFill>
                <a:latin typeface="Arial" charset="0"/>
              </a:rPr>
              <a:t>Сейчас  58 компаний-участников, в основном –продуктовые разработчики;</a:t>
            </a:r>
          </a:p>
          <a:p>
            <a:pPr algn="just" eaLnBrk="1" hangingPunct="1">
              <a:lnSpc>
                <a:spcPct val="80000"/>
              </a:lnSpc>
              <a:spcBef>
                <a:spcPct val="80000"/>
              </a:spcBef>
              <a:buFont typeface="Wingdings" pitchFamily="2" charset="2"/>
              <a:buChar char="v"/>
            </a:pPr>
            <a:r>
              <a:rPr lang="ru-RU" altLang="ru-RU" sz="2100" smtClean="0">
                <a:solidFill>
                  <a:schemeClr val="tx1"/>
                </a:solidFill>
                <a:latin typeface="Arial" charset="0"/>
              </a:rPr>
              <a:t>С 2012 года НП - управляющая компания ИТ-кластером Новосибирской области;</a:t>
            </a:r>
          </a:p>
          <a:p>
            <a:pPr algn="just" eaLnBrk="1" hangingPunct="1">
              <a:lnSpc>
                <a:spcPct val="80000"/>
              </a:lnSpc>
              <a:spcBef>
                <a:spcPct val="80000"/>
              </a:spcBef>
              <a:buFont typeface="Wingdings" pitchFamily="2" charset="2"/>
              <a:buChar char="v"/>
            </a:pPr>
            <a:r>
              <a:rPr lang="ru-RU" altLang="ru-RU" sz="2100" smtClean="0">
                <a:solidFill>
                  <a:schemeClr val="tx1"/>
                </a:solidFill>
                <a:latin typeface="Arial" charset="0"/>
              </a:rPr>
              <a:t>В 2014-2015 году более 20 кластерных проектов и инициатив;</a:t>
            </a:r>
          </a:p>
          <a:p>
            <a:pPr algn="just" eaLnBrk="1" hangingPunct="1">
              <a:lnSpc>
                <a:spcPct val="80000"/>
              </a:lnSpc>
              <a:spcBef>
                <a:spcPct val="80000"/>
              </a:spcBef>
              <a:buFont typeface="Wingdings" pitchFamily="2" charset="2"/>
              <a:buChar char="v"/>
            </a:pPr>
            <a:r>
              <a:rPr lang="ru-RU" altLang="ru-RU" sz="2100" smtClean="0">
                <a:solidFill>
                  <a:schemeClr val="tx1"/>
                </a:solidFill>
                <a:latin typeface="Arial" charset="0"/>
              </a:rPr>
              <a:t>Активное участие институтов СО РАН и НГУ;</a:t>
            </a:r>
          </a:p>
          <a:p>
            <a:pPr algn="just" eaLnBrk="1" hangingPunct="1">
              <a:lnSpc>
                <a:spcPct val="80000"/>
              </a:lnSpc>
              <a:spcBef>
                <a:spcPct val="80000"/>
              </a:spcBef>
              <a:buFont typeface="Wingdings" pitchFamily="2" charset="2"/>
              <a:buChar char="v"/>
            </a:pPr>
            <a:r>
              <a:rPr lang="ru-RU" altLang="ru-RU" sz="2100" smtClean="0">
                <a:solidFill>
                  <a:schemeClr val="tx1"/>
                </a:solidFill>
                <a:latin typeface="Arial" charset="0"/>
              </a:rPr>
              <a:t>Получили поддержку Минэкономразвития РФ на кластер в 2013-2015 г.г., что сильно стимулировало активность участников.</a:t>
            </a:r>
            <a:endParaRPr lang="en-US" altLang="ru-RU" sz="21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1"/>
          <p:cNvSpPr>
            <a:spLocks noChangeArrowheads="1"/>
          </p:cNvSpPr>
          <p:nvPr/>
        </p:nvSpPr>
        <p:spPr bwMode="auto">
          <a:xfrm>
            <a:off x="971550" y="1196975"/>
            <a:ext cx="7777163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Существуют барьеры взаимодействия между госзаказчиком и малыми предприятиями.</a:t>
            </a:r>
          </a:p>
          <a:p>
            <a:endParaRPr lang="ru-RU"/>
          </a:p>
          <a:p>
            <a:r>
              <a:rPr lang="ru-RU"/>
              <a:t>Госзаказчик:</a:t>
            </a:r>
          </a:p>
          <a:p>
            <a:pPr>
              <a:buFontTx/>
              <a:buChar char="-"/>
            </a:pPr>
            <a:r>
              <a:rPr lang="ru-RU"/>
              <a:t>Не верит, что МП в состоянии выполнить в срок и качественно нужную работу. </a:t>
            </a:r>
          </a:p>
          <a:p>
            <a:pPr>
              <a:buFontTx/>
              <a:buChar char="-"/>
            </a:pPr>
            <a:r>
              <a:rPr lang="ru-RU"/>
              <a:t>Не верит в долгую жизнь МП, соответственно боится остаться один на один с непонятным ПО, без апдейтов и техподдержки.</a:t>
            </a:r>
          </a:p>
          <a:p>
            <a:pPr>
              <a:buFontTx/>
              <a:buChar char="-"/>
            </a:pPr>
            <a:r>
              <a:rPr lang="ru-RU"/>
              <a:t>Не верит в то, что МП обладают необходимыми ресурсами для длительного сопровождения проектов.</a:t>
            </a:r>
          </a:p>
          <a:p>
            <a:pPr>
              <a:buFontTx/>
              <a:buChar char="-"/>
            </a:pPr>
            <a:r>
              <a:rPr lang="ru-RU"/>
              <a:t>Что созданное МП ПО не работает корректно, с ним одни проблемы. </a:t>
            </a:r>
          </a:p>
          <a:p>
            <a:endParaRPr lang="ru-RU"/>
          </a:p>
          <a:p>
            <a:r>
              <a:rPr lang="ru-RU"/>
              <a:t>Как правило, госзаказчик именно поэтому выбирает разработки на базе свободного ПО, считая, что тем самым страхуется от этих рисков.</a:t>
            </a:r>
          </a:p>
          <a:p>
            <a:pPr>
              <a:buFontTx/>
              <a:buChar char="-"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900113" y="1341438"/>
            <a:ext cx="7559675" cy="449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МП в свою очередь: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/>
              <a:t>Не верят в бескорыстность госзаказчика, считают, что для него главное – не решить задачу, а освоить бюджет.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/>
              <a:t>Считают, что они работают только либо с крупными интеграторами, умеющими осваивать бюджеты, либо с малыми прикормленными компаниями.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/>
              <a:t>Считают, что госзаказчик не умеет формулировать ТЗ.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/>
              <a:t>Что рядовые сотрудники заказчика часто саботируют внедрение новых технологий, не хотят или не умеют с ними  работать, тем самым дискредитируют ИС и репутацию разработчика.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/>
              <a:t>Знают, что госзаказчики никогда не платят аванс, более того, наоборот, требуют денежное обеспечение контракта. </a:t>
            </a:r>
          </a:p>
          <a:p>
            <a:pPr>
              <a:spcBef>
                <a:spcPct val="50000"/>
              </a:spcBef>
              <a:buFontTx/>
              <a:buChar char="-"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684213" y="1341438"/>
            <a:ext cx="7632700" cy="476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/>
              <a:t>Что мы видим: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Почти половина компаний из партнерства работала и/или продолжает работать с ГОИВ или с МОИВ. Многие из них работают в разных регионах.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Круг решаемых задач – от сайтов и порталов до очень сложных ИС.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Компании в своих разработках используют как свободное, так и проприетарное ПО, зависит от решаемой задачи.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Продукция – как правило, проприетарное ПО.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МП предпочитают работать на открытом рынке</a:t>
            </a:r>
            <a:r>
              <a:rPr lang="en-US"/>
              <a:t> </a:t>
            </a:r>
            <a:r>
              <a:rPr lang="ru-RU"/>
              <a:t>и на экспорт.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Компании дорожат репутацией.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МП мобильные и гибкие, умеют быстро наращивать компетенции.</a:t>
            </a:r>
          </a:p>
          <a:p>
            <a:pPr marL="342900" indent="-342900"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900113" y="1360488"/>
            <a:ext cx="741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827088" y="1268413"/>
            <a:ext cx="7200900" cy="457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Потенциал ИТ-кластера Новосибирской области: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/>
              <a:t>Более 150 компаний-разработчиков, резидентов кластера и Технопарка Новосибирского Академгородка;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/>
              <a:t>Широкий спектр ИТ-продукции, а также услуг Инжинирингового центра ИТ-кластера.</a:t>
            </a:r>
          </a:p>
          <a:p>
            <a:pPr>
              <a:spcBef>
                <a:spcPct val="50000"/>
              </a:spcBef>
            </a:pPr>
            <a:r>
              <a:rPr lang="ru-RU"/>
              <a:t>В частности:</a:t>
            </a:r>
          </a:p>
          <a:p>
            <a:r>
              <a:rPr lang="ru-RU" sz="1200"/>
              <a:t>тестирование мобильных приложений</a:t>
            </a:r>
          </a:p>
          <a:p>
            <a:r>
              <a:rPr lang="ru-RU" sz="1200"/>
              <a:t>тестирование WEB-приложений</a:t>
            </a:r>
          </a:p>
          <a:p>
            <a:r>
              <a:rPr lang="ru-RU" sz="1200"/>
              <a:t>тестирование оборудования на наличие "закладок"</a:t>
            </a:r>
          </a:p>
          <a:p>
            <a:r>
              <a:rPr lang="ru-RU" sz="1200"/>
              <a:t>тестирование ПО на соответствие требованиям информационной безопасности</a:t>
            </a:r>
          </a:p>
          <a:p>
            <a:r>
              <a:rPr lang="ru-RU" sz="1200"/>
              <a:t>комплексное тестирование высоконагруженных информационных систем</a:t>
            </a:r>
          </a:p>
          <a:p>
            <a:r>
              <a:rPr lang="ru-RU" sz="1200"/>
              <a:t>сервис виртуального нагрузочного тестирования</a:t>
            </a:r>
          </a:p>
          <a:p>
            <a:r>
              <a:rPr lang="ru-RU" sz="1200"/>
              <a:t>сервис защищенного обмена данными</a:t>
            </a:r>
          </a:p>
          <a:p>
            <a:r>
              <a:rPr lang="ru-RU" sz="1200"/>
              <a:t>сервис виртуальных образовательных лабораторий</a:t>
            </a:r>
          </a:p>
          <a:p>
            <a:r>
              <a:rPr lang="ru-RU" sz="1200"/>
              <a:t>сервис виртуализации и облачных технологий</a:t>
            </a:r>
          </a:p>
          <a:p>
            <a:r>
              <a:rPr lang="ru-RU" sz="1200"/>
              <a:t>сервис оптимизации скорости работы приложений сложных вычислительных систем</a:t>
            </a:r>
          </a:p>
          <a:p>
            <a:r>
              <a:rPr lang="ru-RU" sz="1200"/>
              <a:t>сервис управления мультиязычной документацией и пользовательскими интерфейсами</a:t>
            </a:r>
          </a:p>
          <a:p>
            <a:pPr>
              <a:spcBef>
                <a:spcPct val="50000"/>
              </a:spcBef>
            </a:pPr>
            <a:r>
              <a:rPr lang="ru-RU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4438" y="2357438"/>
            <a:ext cx="6858000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 altLang="ru-RU"/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971550" y="1341438"/>
            <a:ext cx="6624638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Потенциал ИТ-кластера Новосибирской области:</a:t>
            </a:r>
            <a:endParaRPr lang="en-US" b="1"/>
          </a:p>
          <a:p>
            <a:pPr>
              <a:spcBef>
                <a:spcPct val="50000"/>
              </a:spcBef>
            </a:pPr>
            <a:endParaRPr lang="ru-RU" b="1"/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/>
              <a:t>6-7 апреля 2016 год очередной 8-ой форум СИИС.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/>
              <a:t>Эскизный проект «Умный город» для р.п. Кольцово.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/>
              <a:t>Широкие экспертные возможности партнерства «СибАкадемСофт» (экспертизы на заказ ИС различного уровня, предметом экспертизы м.быть стоимость, качество выполненной работы, соответствие ТЗ, возможности интеграции или наращивания</a:t>
            </a:r>
            <a:r>
              <a:rPr lang="en-US"/>
              <a:t> </a:t>
            </a:r>
            <a:r>
              <a:rPr lang="ru-RU"/>
              <a:t>ИС,и пр.)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/>
              <a:t>Участие в рабочих и экспертных группах федерального значения.</a:t>
            </a:r>
          </a:p>
          <a:p>
            <a:pPr>
              <a:spcBef>
                <a:spcPct val="50000"/>
              </a:spcBef>
            </a:pPr>
            <a:endParaRPr lang="ru-RU"/>
          </a:p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900113" y="1484313"/>
            <a:ext cx="7704137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Некоторая статистика по изученным 25 компаниям (ИТ-услуги в 2014-2015 гг для региональных ОГИВ):</a:t>
            </a:r>
          </a:p>
          <a:p>
            <a:endParaRPr lang="ru-RU"/>
          </a:p>
          <a:p>
            <a:r>
              <a:rPr lang="ru-RU"/>
              <a:t>1.	13 компаний зарегистрированы в 2012-2013 годах.</a:t>
            </a:r>
          </a:p>
          <a:p>
            <a:r>
              <a:rPr lang="ru-RU"/>
              <a:t>2.	Только 6 имеют собственные сайты, что для ИТ-компаний не характерно.</a:t>
            </a:r>
          </a:p>
          <a:p>
            <a:r>
              <a:rPr lang="ru-RU"/>
              <a:t>3.	12 представлены в справочнике 2ГИС.</a:t>
            </a:r>
          </a:p>
          <a:p>
            <a:r>
              <a:rPr lang="ru-RU"/>
              <a:t>4.	Только у 7 компаний юридический адрес совпадает с фактическим.</a:t>
            </a:r>
          </a:p>
          <a:p>
            <a:r>
              <a:rPr lang="ru-RU"/>
              <a:t>5.	У 5 компаний вообще нет среди видов деятельности кодов ОКВЭД 72 группы. Только у 14 компаний код ОКВЭД из группы 72 является основным видом деятельности. </a:t>
            </a:r>
          </a:p>
          <a:p>
            <a:r>
              <a:rPr lang="ru-RU"/>
              <a:t>6.	Никто из этих компаний не является членом ИТ-кластера Новосибирской области.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23850" y="1362075"/>
            <a:ext cx="8351838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400"/>
              <a:t>Выводы :</a:t>
            </a:r>
          </a:p>
          <a:p>
            <a:pPr algn="ctr"/>
            <a:endParaRPr lang="ru-RU"/>
          </a:p>
          <a:p>
            <a:pPr>
              <a:buFontTx/>
              <a:buChar char="•"/>
            </a:pPr>
            <a:r>
              <a:rPr lang="ru-RU"/>
              <a:t>Мы рекомендуем при объявлении торгов на ИТ-услуги предъявлять следующие дополнительные требования к поставщикам ИТ-услуг:</a:t>
            </a:r>
          </a:p>
          <a:p>
            <a:r>
              <a:rPr lang="ru-RU"/>
              <a:t>	наличие кода ОКВЭД 72 группы;</a:t>
            </a:r>
          </a:p>
          <a:p>
            <a:r>
              <a:rPr lang="ru-RU"/>
              <a:t>	наличие сайта и достоверной информации на нём о видах деятельности, адресе, продуктах и услугах, клиентах;</a:t>
            </a:r>
          </a:p>
          <a:p>
            <a:r>
              <a:rPr lang="ru-RU"/>
              <a:t>	совпадение юридического и фактических адресов;</a:t>
            </a:r>
          </a:p>
          <a:p>
            <a:r>
              <a:rPr lang="ru-RU"/>
              <a:t>	рекомендации профессиональных сообществ, членство в профессиональных 	ассоциациях, кластерах, резидентство в Технопарках либо бизнес-инкубаторах; </a:t>
            </a:r>
          </a:p>
          <a:p>
            <a:r>
              <a:rPr lang="ru-RU"/>
              <a:t>	наличие квалифицированных кадров.</a:t>
            </a:r>
          </a:p>
          <a:p>
            <a:pPr>
              <a:buFontTx/>
              <a:buChar char="•"/>
            </a:pPr>
            <a:r>
              <a:rPr lang="ru-RU"/>
              <a:t>Мы рекомендуем пользоваться такими инструментами снижения риска участия недобросовестных поставщиков как предквалификация и постквалификация.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1741</TotalTime>
  <Words>692</Words>
  <Application>Microsoft Office PowerPoint</Application>
  <PresentationFormat>Экран (4:3)</PresentationFormat>
  <Paragraphs>81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Verdana</vt:lpstr>
      <vt:lpstr>Wingdings</vt:lpstr>
      <vt:lpstr>Тема Office</vt:lpstr>
      <vt:lpstr>Взаимодействие малых ИТ-компаний с госорганами: возможности и проблемы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video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video</dc:creator>
  <cp:lastModifiedBy>Travina</cp:lastModifiedBy>
  <cp:revision>105</cp:revision>
  <dcterms:created xsi:type="dcterms:W3CDTF">2010-02-09T11:40:15Z</dcterms:created>
  <dcterms:modified xsi:type="dcterms:W3CDTF">2015-11-24T20:23:07Z</dcterms:modified>
</cp:coreProperties>
</file>