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</p:sldMasterIdLst>
  <p:notesMasterIdLst>
    <p:notesMasterId r:id="rId14"/>
  </p:notesMasterIdLst>
  <p:handoutMasterIdLst>
    <p:handoutMasterId r:id="rId15"/>
  </p:handoutMasterIdLst>
  <p:sldIdLst>
    <p:sldId id="273" r:id="rId3"/>
    <p:sldId id="390" r:id="rId4"/>
    <p:sldId id="388" r:id="rId5"/>
    <p:sldId id="386" r:id="rId6"/>
    <p:sldId id="389" r:id="rId7"/>
    <p:sldId id="377" r:id="rId8"/>
    <p:sldId id="384" r:id="rId9"/>
    <p:sldId id="387" r:id="rId10"/>
    <p:sldId id="392" r:id="rId11"/>
    <p:sldId id="391" r:id="rId12"/>
    <p:sldId id="34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29F"/>
    <a:srgbClr val="66FF66"/>
    <a:srgbClr val="00949F"/>
    <a:srgbClr val="00ABB3"/>
    <a:srgbClr val="F5E4C2"/>
    <a:srgbClr val="89DAD8"/>
    <a:srgbClr val="000707"/>
    <a:srgbClr val="AB1967"/>
    <a:srgbClr val="8C1A66"/>
    <a:srgbClr val="6A1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5028" autoAdjust="0"/>
  </p:normalViewPr>
  <p:slideViewPr>
    <p:cSldViewPr>
      <p:cViewPr>
        <p:scale>
          <a:sx n="101" d="100"/>
          <a:sy n="101" d="100"/>
        </p:scale>
        <p:origin x="-252" y="-48"/>
      </p:cViewPr>
      <p:guideLst>
        <p:guide orient="horz" pos="3930"/>
        <p:guide orient="horz" pos="618"/>
        <p:guide orient="horz" pos="2251"/>
        <p:guide orient="horz" pos="300"/>
        <p:guide pos="385"/>
        <p:guide pos="1973"/>
        <p:guide pos="5375"/>
        <p:guide pos="2108"/>
        <p:guide pos="3016"/>
        <p:guide pos="3787"/>
        <p:guide pos="3651"/>
      </p:guideLst>
    </p:cSldViewPr>
  </p:slideViewPr>
  <p:outlineViewPr>
    <p:cViewPr>
      <p:scale>
        <a:sx n="33" d="100"/>
        <a:sy n="33" d="100"/>
      </p:scale>
      <p:origin x="0" y="5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Smart-Center</c:v>
                </c:pt>
                <c:pt idx="1">
                  <c:v>Smart-Route</c:v>
                </c:pt>
                <c:pt idx="2">
                  <c:v>Smart-Kit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Smart-Center</c:v>
                </c:pt>
                <c:pt idx="1">
                  <c:v>Smart-Route</c:v>
                </c:pt>
                <c:pt idx="2">
                  <c:v>Smart-Kit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Smart-Center</c:v>
                </c:pt>
                <c:pt idx="1">
                  <c:v>Smart-Route</c:v>
                </c:pt>
                <c:pt idx="2">
                  <c:v>Smart-Kit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Smart-Center</c:v>
                </c:pt>
                <c:pt idx="1">
                  <c:v>Smart-Route</c:v>
                </c:pt>
                <c:pt idx="2">
                  <c:v>Smart-Kit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694400"/>
        <c:axId val="136798592"/>
      </c:barChart>
      <c:catAx>
        <c:axId val="136694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798592"/>
        <c:crosses val="autoZero"/>
        <c:auto val="1"/>
        <c:lblAlgn val="ctr"/>
        <c:lblOffset val="100"/>
        <c:noMultiLvlLbl val="0"/>
      </c:catAx>
      <c:valAx>
        <c:axId val="136798592"/>
        <c:scaling>
          <c:orientation val="minMax"/>
          <c:max val="2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694400"/>
        <c:crosses val="autoZero"/>
        <c:crossBetween val="between"/>
        <c:majorUnit val="2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950B8-E933-49FF-8F66-4DC51741336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433E-EC91-4FCA-8DB8-9127F4537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85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4C946-04CC-42D2-827A-4C4A09D284E7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AE1E0-AA92-4CF0-B799-D64AD4F38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84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Итоги года АТ </a:t>
            </a:r>
            <a:r>
              <a:rPr lang="en-US" sz="1200" dirty="0" smtClean="0">
                <a:solidFill>
                  <a:schemeClr val="bg1"/>
                </a:solidFill>
              </a:rPr>
              <a:t>Consulting</a:t>
            </a:r>
            <a:r>
              <a:rPr lang="ru-RU" sz="1200" dirty="0" smtClean="0">
                <a:solidFill>
                  <a:schemeClr val="bg1"/>
                </a:solidFill>
              </a:rPr>
              <a:t> Сибирь, новые проекты, планы, перспективы</a:t>
            </a:r>
            <a:endParaRPr lang="ru-RU" sz="1200" kern="1200" dirty="0" smtClean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4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0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0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0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0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0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бел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6011862" y="3429000"/>
            <a:ext cx="2520951" cy="17281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rgbClr val="00ABB3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1862" y="5661249"/>
            <a:ext cx="2520951" cy="648072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600"/>
              </a:spcBef>
              <a:defRPr>
                <a:solidFill>
                  <a:srgbClr val="00070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Описание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4681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муцтитул (раздел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996952"/>
            <a:ext cx="4248844" cy="12241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4437112"/>
            <a:ext cx="4248472" cy="1872208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7968648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559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486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795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047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1004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029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5262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6420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560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  <p:sp>
        <p:nvSpPr>
          <p:cNvPr id="27" name="Block Arc 26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708920"/>
            <a:ext cx="5760639" cy="3527425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20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6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2204864"/>
            <a:ext cx="576064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665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0162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0653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муцтитул (раздел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996952"/>
            <a:ext cx="4248844" cy="12241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4437112"/>
            <a:ext cx="4248472" cy="1872208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7968648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  <p:sp>
        <p:nvSpPr>
          <p:cNvPr id="27" name="Block Arc 26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708920"/>
            <a:ext cx="5760639" cy="3527425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20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6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2204864"/>
            <a:ext cx="576064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665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имал —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132856"/>
            <a:ext cx="7920880" cy="4103861"/>
          </a:xfrm>
          <a:prstGeom prst="rect">
            <a:avLst/>
          </a:prstGeom>
        </p:spPr>
        <p:txBody>
          <a:bodyPr lIns="0" rIns="0" numCol="2" spcCol="360000">
            <a:noAutofit/>
          </a:bodyPr>
          <a:lstStyle>
            <a:lvl1pPr marL="195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004144"/>
                </a:solidFill>
                <a:latin typeface="Calibri"/>
                <a:cs typeface="Calibri"/>
              </a:defRPr>
            </a:lvl1pPr>
            <a:lvl2pPr marL="0" indent="-180000" defTabSz="809625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85000"/>
              <a:buFont typeface="Lucida Grande CY"/>
              <a:buChar char="◼"/>
              <a:defRPr sz="1200" baseline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2pPr>
            <a:lvl3pPr marL="180000" indent="0">
              <a:lnSpc>
                <a:spcPct val="150000"/>
              </a:lnSpc>
              <a:buClr>
                <a:schemeClr val="tx2"/>
              </a:buClr>
              <a:buFontTx/>
              <a:buNone/>
              <a:defRPr sz="900" cap="all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3pPr>
            <a:lvl4pPr marL="180000" indent="0">
              <a:lnSpc>
                <a:spcPct val="150000"/>
              </a:lnSpc>
              <a:buClr>
                <a:schemeClr val="tx2"/>
              </a:buClr>
              <a:buFontTx/>
              <a:buNone/>
              <a:defRPr sz="900" i="1" u="sng" strike="noStrike" cap="none" normalizeH="0" baseline="0">
                <a:solidFill>
                  <a:srgbClr val="00ABB3"/>
                </a:solidFill>
                <a:latin typeface="Calibri"/>
                <a:cs typeface="Calibri"/>
              </a:defRPr>
            </a:lvl4pPr>
            <a:lvl5pPr marL="35280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0" i="0" u="none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10" name="Block Arc 9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628800"/>
            <a:ext cx="7920880" cy="36197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60" dirty="0" smtClean="0"/>
              <a:t>Заголовок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193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708920"/>
            <a:ext cx="3744415" cy="3527425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2204864"/>
            <a:ext cx="7848872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2708920"/>
            <a:ext cx="3744415" cy="3527425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_3_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ock Arc 26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708920"/>
            <a:ext cx="2376263" cy="3527425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2204864"/>
            <a:ext cx="792088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7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3383869" y="2708920"/>
            <a:ext cx="2376263" cy="3527425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48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156176" y="2708920"/>
            <a:ext cx="2376263" cy="3527425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2" name="Picture 11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132856"/>
            <a:ext cx="7920880" cy="4103861"/>
          </a:xfrm>
          <a:prstGeom prst="rect">
            <a:avLst/>
          </a:prstGeom>
        </p:spPr>
        <p:txBody>
          <a:bodyPr lIns="0" rIns="0" numCol="2" spcCol="180000">
            <a:normAutofit/>
          </a:bodyPr>
          <a:lstStyle>
            <a:lvl1pPr marL="195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004144"/>
                </a:solidFill>
                <a:latin typeface="Calibri"/>
                <a:cs typeface="Calibri"/>
              </a:defRPr>
            </a:lvl1pPr>
            <a:lvl2pPr marL="0" indent="-180000" defTabSz="809625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85000"/>
              <a:buFont typeface="Lucida Grande CY"/>
              <a:buChar char="◼"/>
              <a:defRPr sz="1200" baseline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2pPr>
            <a:lvl3pPr marL="180000" indent="0">
              <a:lnSpc>
                <a:spcPct val="150000"/>
              </a:lnSpc>
              <a:buClr>
                <a:schemeClr val="tx2"/>
              </a:buClr>
              <a:buFontTx/>
              <a:buNone/>
              <a:defRPr sz="900" cap="all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3pPr>
            <a:lvl4pPr marL="180000" indent="0">
              <a:lnSpc>
                <a:spcPct val="150000"/>
              </a:lnSpc>
              <a:buClr>
                <a:schemeClr val="tx2"/>
              </a:buClr>
              <a:buFontTx/>
              <a:buNone/>
              <a:defRPr sz="900" i="1" u="sng" strike="noStrike" cap="none" normalizeH="0" baseline="0">
                <a:solidFill>
                  <a:srgbClr val="00ABB3"/>
                </a:solidFill>
                <a:latin typeface="Calibri"/>
                <a:cs typeface="Calibri"/>
              </a:defRPr>
            </a:lvl4pPr>
            <a:lvl5pPr marL="35280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0" i="0" u="none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10" name="Block Arc 9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628800"/>
            <a:ext cx="7920880" cy="36197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60" dirty="0" smtClean="0"/>
              <a:t>Заголовок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883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1" y="1556793"/>
            <a:ext cx="7920879" cy="432048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</p:txBody>
      </p:sp>
      <p:pic>
        <p:nvPicPr>
          <p:cNvPr id="9" name="Picture 8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3924300" y="1988840"/>
            <a:ext cx="4608140" cy="396044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Block Arc 10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988840"/>
            <a:ext cx="3096343" cy="4319885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3928" y="6093296"/>
            <a:ext cx="4608512" cy="216024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4"/>
            <a:r>
              <a:rPr lang="ru-RU" dirty="0" smtClean="0"/>
              <a:t>Подпись к картинке</a:t>
            </a:r>
          </a:p>
        </p:txBody>
      </p:sp>
      <p:pic>
        <p:nvPicPr>
          <p:cNvPr id="12" name="Picture 11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 bwMode="auto">
          <a:xfrm>
            <a:off x="3923928" y="1988840"/>
            <a:ext cx="4608512" cy="432048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11" name="Block Arc 10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988840"/>
            <a:ext cx="3096343" cy="4319885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0" name="Picture 9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кадр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6599" y="6093296"/>
            <a:ext cx="3743673" cy="2278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4" name="Прямоугольник 6"/>
          <p:cNvSpPr/>
          <p:nvPr userDrawn="1"/>
        </p:nvSpPr>
        <p:spPr bwMode="gray">
          <a:xfrm>
            <a:off x="7112604" y="6165304"/>
            <a:ext cx="1339027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Calibri"/>
              </a:rPr>
              <a:t>© </a:t>
            </a:r>
            <a:r>
              <a:rPr lang="en-US" sz="1050" dirty="0" smtClean="0">
                <a:solidFill>
                  <a:schemeClr val="bg1"/>
                </a:solidFill>
                <a:latin typeface="Calibri"/>
              </a:rPr>
              <a:t>AT Consulting</a:t>
            </a:r>
            <a:r>
              <a:rPr lang="ru-RU" sz="1050" dirty="0" smtClean="0">
                <a:solidFill>
                  <a:schemeClr val="bg1"/>
                </a:solidFill>
                <a:latin typeface="Calibri"/>
              </a:rPr>
              <a:t> — 2011</a:t>
            </a:r>
          </a:p>
        </p:txBody>
      </p:sp>
    </p:spTree>
    <p:extLst>
      <p:ext uri="{BB962C8B-B14F-4D97-AF65-F5344CB8AC3E}">
        <p14:creationId xmlns:p14="http://schemas.microsoft.com/office/powerpoint/2010/main" val="21489947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35000"/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50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9" r:id="rId2"/>
    <p:sldLayoutId id="2147483690" r:id="rId3"/>
    <p:sldLayoutId id="2147483660" r:id="rId4"/>
    <p:sldLayoutId id="2147483669" r:id="rId5"/>
    <p:sldLayoutId id="2147483683" r:id="rId6"/>
    <p:sldLayoutId id="2147483666" r:id="rId7"/>
    <p:sldLayoutId id="2147483665" r:id="rId8"/>
    <p:sldLayoutId id="2147483671" r:id="rId9"/>
    <p:sldLayoutId id="214748369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35000"/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F7EA-96B2-4B4F-B660-A352875C519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186A-14B2-489E-9D18-9F7BA567D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1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1560" y="2852936"/>
            <a:ext cx="6696744" cy="115212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СПО в действии:</a:t>
            </a:r>
          </a:p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от концепции к практическим кейсам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(на примере продуктов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линейки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SMART)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3568" y="5674255"/>
            <a:ext cx="820891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rPr>
              <a:t>Дмитрий Гоков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rPr>
              <a:t>генеральный директор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rPr>
              <a:t>AT Consulting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rPr>
              <a:t>Восток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3074" name="Picture 2" descr="T:\маркетинг\наши логотипы\atc-vostok_identity_v3\atc-vostok_identity\atc-vostok_logo\atc-vostok_logo-9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1" y="476672"/>
            <a:ext cx="33813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3126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32" y="2294061"/>
            <a:ext cx="1461718" cy="15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7773877" y="6379971"/>
            <a:ext cx="1158937" cy="289119"/>
          </a:xfrm>
          <a:prstGeom prst="rect">
            <a:avLst/>
          </a:prstGeom>
        </p:spPr>
        <p:txBody>
          <a:bodyPr vert="horz" lIns="87272" tIns="43637" rIns="87272" bIns="43637" rtlCol="0" anchor="t" anchorCtr="0"/>
          <a:lstStyle>
            <a:defPPr>
              <a:defRPr lang="ru-RU"/>
            </a:defPPr>
            <a:lvl1pPr marL="0" algn="r" defTabSz="497845" rtl="0" eaLnBrk="1" latinLnBrk="0" hangingPunct="1">
              <a:defRPr sz="1500" i="1" kern="1200">
                <a:solidFill>
                  <a:srgbClr val="00AAB4"/>
                </a:solidFill>
                <a:latin typeface="+mn-lt"/>
                <a:ea typeface="+mn-ea"/>
                <a:cs typeface="+mn-cs"/>
              </a:defRPr>
            </a:lvl1pPr>
            <a:lvl2pPr marL="497845" algn="l" defTabSz="4978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4978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4978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4978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4978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4978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4978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4978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DE546F-654A-B84A-84BF-17634C1C7082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26" name="Picture 2" descr="C:\Users\user\Desktop\Strategy_dostigenia_ce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7" y="2402155"/>
            <a:ext cx="1935143" cy="15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526" y="1760109"/>
            <a:ext cx="1908811" cy="911927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Нет долгосрочной ИТ-стратегии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13281" y="1760109"/>
            <a:ext cx="3294238" cy="64204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Проблема </a:t>
            </a:r>
            <a:r>
              <a:rPr lang="ru-RU" b="1" dirty="0" err="1" smtClean="0">
                <a:solidFill>
                  <a:srgbClr val="C00000"/>
                </a:solidFill>
              </a:rPr>
              <a:t>импортозамещения</a:t>
            </a:r>
            <a:r>
              <a:rPr lang="ru-RU" b="1" dirty="0" smtClean="0">
                <a:solidFill>
                  <a:srgbClr val="C00000"/>
                </a:solidFill>
              </a:rPr>
              <a:t> в головах ИТ-руководителей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56" y="2492959"/>
            <a:ext cx="1585888" cy="110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user\Desktop\projectmanagem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69" y="4158015"/>
            <a:ext cx="1842731" cy="14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54848" y="3635765"/>
            <a:ext cx="2419374" cy="64204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Отсутствует проектный институт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36026" y="3623320"/>
            <a:ext cx="2412861" cy="64204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Нет контроля за информатизацией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user\Desktop\f_81973098714271960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39" y="4386379"/>
            <a:ext cx="1728298" cy="10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366092" y="1760109"/>
            <a:ext cx="1939598" cy="64204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Хромает качество исполнения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58302" y="2700168"/>
            <a:ext cx="923618" cy="7134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50665" y="2700168"/>
            <a:ext cx="646532" cy="794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46826" y="4405062"/>
            <a:ext cx="1001629" cy="906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156485" y="4431269"/>
            <a:ext cx="1124779" cy="880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05419" y="5600693"/>
            <a:ext cx="8005075" cy="3265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05419" y="5952876"/>
            <a:ext cx="4967342" cy="404096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r>
              <a:rPr lang="ru-RU" sz="2100" b="1" dirty="0"/>
              <a:t>Решение: Переход на сервисную модель</a:t>
            </a:r>
          </a:p>
        </p:txBody>
      </p:sp>
      <p:pic>
        <p:nvPicPr>
          <p:cNvPr id="1032" name="Picture 8" descr="C:\Users\user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90" y="5726345"/>
            <a:ext cx="936766" cy="10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75441" y="764704"/>
            <a:ext cx="5381302" cy="450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ru-RU"/>
            </a:defPPr>
            <a:lvl1pPr lvl="0" indent="0">
              <a:spcBef>
                <a:spcPct val="0"/>
              </a:spcBef>
              <a:buFont typeface="Arial" pitchFamily="34" charset="0"/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Проблематика </a:t>
            </a:r>
            <a:r>
              <a:rPr lang="ru-RU" dirty="0" err="1"/>
              <a:t>импортозамещения</a:t>
            </a:r>
            <a:r>
              <a:rPr lang="ru-RU" dirty="0"/>
              <a:t> ПО</a:t>
            </a:r>
          </a:p>
        </p:txBody>
      </p:sp>
      <p:sp>
        <p:nvSpPr>
          <p:cNvPr id="24" name="Текст 1"/>
          <p:cNvSpPr txBox="1">
            <a:spLocks/>
          </p:cNvSpPr>
          <p:nvPr/>
        </p:nvSpPr>
        <p:spPr>
          <a:xfrm>
            <a:off x="548155" y="241857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Использование СПО в органах государственной власти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949735" y="6021288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Consulting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Восток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687616" y="6052066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 eaLnBrk="1" hangingPunct="1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©AT Consulting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Восток - 2015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583668" y="2866520"/>
            <a:ext cx="5976664" cy="3619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39330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33033" y="-131026"/>
            <a:ext cx="260637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263351" y="7199"/>
            <a:ext cx="260637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93670" y="145425"/>
            <a:ext cx="260637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773877" y="6379971"/>
            <a:ext cx="1158937" cy="289119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3680" y="839088"/>
            <a:ext cx="5413682" cy="450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lvl="0" indent="0">
              <a:spcBef>
                <a:spcPct val="0"/>
              </a:spcBef>
              <a:buFont typeface="Arial" pitchFamily="34" charset="0"/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Эволюция модели государственных 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4320" y="1540012"/>
            <a:ext cx="2945887" cy="41872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</a:rPr>
              <a:t>Умирающая модель</a:t>
            </a:r>
            <a:endParaRPr lang="ru-RU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405" y="2132625"/>
            <a:ext cx="1000212" cy="555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7639" y="2132625"/>
            <a:ext cx="959251" cy="555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94742" y="2132625"/>
            <a:ext cx="973517" cy="555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950" y="3433364"/>
            <a:ext cx="3747309" cy="7184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0" y="2237210"/>
            <a:ext cx="348740" cy="3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28" y="2265232"/>
            <a:ext cx="277085" cy="2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39" y="2258602"/>
            <a:ext cx="284525" cy="3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37151" y="3817858"/>
            <a:ext cx="843071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dirty="0" smtClean="0"/>
              <a:t>Регион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8829" y="2211051"/>
            <a:ext cx="661552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900" dirty="0"/>
              <a:t>Исходный код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50706" y="2233148"/>
            <a:ext cx="661552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900" dirty="0"/>
              <a:t>Исходный код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95338" y="2211051"/>
            <a:ext cx="661552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900" dirty="0"/>
              <a:t>Исходный код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093659" y="2769404"/>
            <a:ext cx="0" cy="7895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173230" y="2769404"/>
            <a:ext cx="0" cy="7895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297623" y="2728584"/>
            <a:ext cx="0" cy="8303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930042" y="3860783"/>
            <a:ext cx="1076193" cy="718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0042" y="2047247"/>
            <a:ext cx="3891373" cy="1229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cxnSp>
        <p:nvCxnSpPr>
          <p:cNvPr id="2048" name="Прямая со стрелкой 2047"/>
          <p:cNvCxnSpPr>
            <a:stCxn id="38" idx="0"/>
          </p:cNvCxnSpPr>
          <p:nvPr/>
        </p:nvCxnSpPr>
        <p:spPr>
          <a:xfrm flipV="1">
            <a:off x="5468138" y="3143782"/>
            <a:ext cx="0" cy="717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>
            <a:stCxn id="53" idx="0"/>
          </p:cNvCxnSpPr>
          <p:nvPr/>
        </p:nvCxnSpPr>
        <p:spPr>
          <a:xfrm flipH="1" flipV="1">
            <a:off x="7355907" y="3178804"/>
            <a:ext cx="915508" cy="680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4909752" y="3952892"/>
            <a:ext cx="1201390" cy="53038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400" dirty="0"/>
              <a:t>Местные </a:t>
            </a:r>
          </a:p>
          <a:p>
            <a:r>
              <a:rPr lang="ru-RU" sz="1400" dirty="0"/>
              <a:t>ИТ-компании</a:t>
            </a:r>
          </a:p>
        </p:txBody>
      </p:sp>
      <p:sp>
        <p:nvSpPr>
          <p:cNvPr id="2064" name="TextBox 2063"/>
          <p:cNvSpPr txBox="1"/>
          <p:nvPr/>
        </p:nvSpPr>
        <p:spPr>
          <a:xfrm>
            <a:off x="4903217" y="4787379"/>
            <a:ext cx="4263530" cy="159115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  Конкуренция на ИТ-рынке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  Развитие региональных ИТ-компаний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  Налоги в региональный бюджет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  Затраты на ИТ</a:t>
            </a:r>
          </a:p>
        </p:txBody>
      </p:sp>
      <p:cxnSp>
        <p:nvCxnSpPr>
          <p:cNvPr id="2068" name="Прямая со стрелкой 2067"/>
          <p:cNvCxnSpPr/>
          <p:nvPr/>
        </p:nvCxnSpPr>
        <p:spPr>
          <a:xfrm flipV="1">
            <a:off x="4919384" y="4861900"/>
            <a:ext cx="0" cy="263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70" name="Прямая со стрелкой 2069"/>
          <p:cNvCxnSpPr/>
          <p:nvPr/>
        </p:nvCxnSpPr>
        <p:spPr>
          <a:xfrm flipH="1" flipV="1">
            <a:off x="4912569" y="5253746"/>
            <a:ext cx="6815" cy="207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72" name="Прямая со стрелкой 2071"/>
          <p:cNvCxnSpPr/>
          <p:nvPr/>
        </p:nvCxnSpPr>
        <p:spPr>
          <a:xfrm flipV="1">
            <a:off x="4919384" y="5599340"/>
            <a:ext cx="0" cy="260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74" name="Прямая со стрелкой 2073"/>
          <p:cNvCxnSpPr/>
          <p:nvPr/>
        </p:nvCxnSpPr>
        <p:spPr>
          <a:xfrm>
            <a:off x="4927405" y="6028522"/>
            <a:ext cx="0" cy="255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5252093" y="1540012"/>
            <a:ext cx="2945887" cy="41872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</a:rPr>
              <a:t>Новая модель</a:t>
            </a:r>
            <a:endParaRPr lang="ru-RU" sz="2100" dirty="0">
              <a:solidFill>
                <a:srgbClr val="FF0000"/>
              </a:solidFill>
            </a:endParaRPr>
          </a:p>
        </p:txBody>
      </p:sp>
      <p:sp>
        <p:nvSpPr>
          <p:cNvPr id="2075" name="TextBox 2074"/>
          <p:cNvSpPr txBox="1"/>
          <p:nvPr/>
        </p:nvSpPr>
        <p:spPr>
          <a:xfrm>
            <a:off x="225614" y="5125760"/>
            <a:ext cx="4255159" cy="1681369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marL="300552" indent="-30055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C00000"/>
                </a:solidFill>
              </a:rPr>
              <a:t>Зависимость от федеральных ИТ-компаний</a:t>
            </a:r>
          </a:p>
          <a:p>
            <a:pPr marL="300552" indent="-30055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C00000"/>
                </a:solidFill>
              </a:rPr>
              <a:t>Длительные сроки доработок</a:t>
            </a:r>
          </a:p>
          <a:p>
            <a:pPr marL="300552" indent="-30055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C00000"/>
                </a:solidFill>
              </a:rPr>
              <a:t>Большая стоимость работ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30610" y="3559483"/>
            <a:ext cx="1188744" cy="25020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100" dirty="0"/>
              <a:t>Министерство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34579" y="3540565"/>
            <a:ext cx="1187637" cy="25123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100" dirty="0"/>
              <a:t>Министерство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97347" y="3545483"/>
            <a:ext cx="1442149" cy="25123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100" dirty="0"/>
              <a:t>Министерство 3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7264" y="4335340"/>
            <a:ext cx="959251" cy="555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690956" y="4335340"/>
            <a:ext cx="959251" cy="555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2150" y="4381186"/>
            <a:ext cx="1203018" cy="45026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1200" dirty="0"/>
              <a:t>Местные </a:t>
            </a:r>
          </a:p>
          <a:p>
            <a:r>
              <a:rPr lang="ru-RU" sz="1200" dirty="0"/>
              <a:t>ИТ-компании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656890" y="4375632"/>
            <a:ext cx="1203018" cy="45026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1200" dirty="0"/>
              <a:t>Местные </a:t>
            </a:r>
          </a:p>
          <a:p>
            <a:r>
              <a:rPr lang="ru-RU" sz="1200" dirty="0"/>
              <a:t>ИТ-компании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701851" y="3859105"/>
            <a:ext cx="1139129" cy="718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45486" y="3967654"/>
            <a:ext cx="1201390" cy="53038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400" dirty="0"/>
              <a:t>Местные </a:t>
            </a:r>
          </a:p>
          <a:p>
            <a:r>
              <a:rPr lang="ru-RU" sz="1400" dirty="0"/>
              <a:t>ИТ-компании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50220" y="2415582"/>
            <a:ext cx="1716324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/>
              <a:t>Регион использует СПО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23519" y="2176611"/>
            <a:ext cx="1213300" cy="25020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100" dirty="0"/>
              <a:t>Министерство 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81459" y="2176612"/>
            <a:ext cx="1187637" cy="25123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100" dirty="0"/>
              <a:t>Министерство 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81368" y="2176610"/>
            <a:ext cx="1442149" cy="25123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100" dirty="0"/>
              <a:t>Министерство 3</a:t>
            </a:r>
          </a:p>
        </p:txBody>
      </p:sp>
      <p:cxnSp>
        <p:nvCxnSpPr>
          <p:cNvPr id="61" name="Прямая со стрелкой 60"/>
          <p:cNvCxnSpPr>
            <a:stCxn id="62" idx="0"/>
          </p:cNvCxnSpPr>
          <p:nvPr/>
        </p:nvCxnSpPr>
        <p:spPr>
          <a:xfrm flipV="1">
            <a:off x="6906384" y="3143782"/>
            <a:ext cx="0" cy="724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336819" y="3868583"/>
            <a:ext cx="1139129" cy="718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35036" y="3980205"/>
            <a:ext cx="1201390" cy="53038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400" dirty="0"/>
              <a:t>Местные </a:t>
            </a:r>
          </a:p>
          <a:p>
            <a:r>
              <a:rPr lang="ru-RU" sz="1400" dirty="0"/>
              <a:t>ИТ-компании</a:t>
            </a:r>
          </a:p>
        </p:txBody>
      </p:sp>
      <p:cxnSp>
        <p:nvCxnSpPr>
          <p:cNvPr id="28" name="Прямая со стрелкой 27"/>
          <p:cNvCxnSpPr>
            <a:stCxn id="38" idx="0"/>
          </p:cNvCxnSpPr>
          <p:nvPr/>
        </p:nvCxnSpPr>
        <p:spPr>
          <a:xfrm flipV="1">
            <a:off x="5468139" y="3178804"/>
            <a:ext cx="1024896" cy="681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2" idx="0"/>
          </p:cNvCxnSpPr>
          <p:nvPr/>
        </p:nvCxnSpPr>
        <p:spPr>
          <a:xfrm flipV="1">
            <a:off x="6906384" y="3178803"/>
            <a:ext cx="899047" cy="689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53" idx="0"/>
          </p:cNvCxnSpPr>
          <p:nvPr/>
        </p:nvCxnSpPr>
        <p:spPr>
          <a:xfrm flipV="1">
            <a:off x="8271416" y="3143783"/>
            <a:ext cx="0" cy="715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65" name="Прямая со стрелкой 2064"/>
          <p:cNvCxnSpPr>
            <a:stCxn id="62" idx="0"/>
          </p:cNvCxnSpPr>
          <p:nvPr/>
        </p:nvCxnSpPr>
        <p:spPr>
          <a:xfrm flipH="1" flipV="1">
            <a:off x="5980586" y="3178804"/>
            <a:ext cx="925798" cy="689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76" name="TextBox 2075"/>
          <p:cNvSpPr txBox="1"/>
          <p:nvPr/>
        </p:nvSpPr>
        <p:spPr>
          <a:xfrm>
            <a:off x="6138253" y="3435354"/>
            <a:ext cx="1815517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/>
              <a:t>Производят развитие ИС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56958" y="2687766"/>
            <a:ext cx="3448174" cy="456016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48" y="2712258"/>
            <a:ext cx="423534" cy="40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5410190" y="2790155"/>
            <a:ext cx="1082845" cy="25123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sz="1100" b="1" dirty="0"/>
              <a:t>SMART-KIT</a:t>
            </a:r>
            <a:endParaRPr lang="ru-RU" sz="1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475949" y="2790898"/>
            <a:ext cx="1082845" cy="25123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100" b="1" dirty="0"/>
              <a:t>ПРИС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582414" y="4335340"/>
            <a:ext cx="959251" cy="555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557300" y="4381186"/>
            <a:ext cx="1203018" cy="45026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1200" dirty="0"/>
              <a:t>Местные </a:t>
            </a:r>
          </a:p>
          <a:p>
            <a:r>
              <a:rPr lang="ru-RU" sz="1200" dirty="0"/>
              <a:t>ИТ-компании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66" y="759037"/>
            <a:ext cx="645202" cy="40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Текст 1"/>
          <p:cNvSpPr txBox="1">
            <a:spLocks/>
          </p:cNvSpPr>
          <p:nvPr/>
        </p:nvSpPr>
        <p:spPr>
          <a:xfrm>
            <a:off x="339296" y="241857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Использование СПО в органах государственной власти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33033" y="-131026"/>
            <a:ext cx="260637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263351" y="7199"/>
            <a:ext cx="260637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93670" y="145425"/>
            <a:ext cx="260637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773877" y="6379971"/>
            <a:ext cx="1158937" cy="289119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476672"/>
            <a:ext cx="8202715" cy="573373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3200" b="1" dirty="0">
                <a:solidFill>
                  <a:srgbClr val="19929F"/>
                </a:solidFill>
              </a:rPr>
              <a:t>Применение СПО в госсекторе. Опыт Сибири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6958" y="1567646"/>
            <a:ext cx="3016909" cy="181448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sz="3900" b="1" dirty="0">
                <a:solidFill>
                  <a:srgbClr val="C00000"/>
                </a:solidFill>
              </a:rPr>
              <a:t>!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Межрегиональное партнерство на основе </a:t>
            </a:r>
          </a:p>
          <a:p>
            <a:pPr algn="ctr"/>
            <a:r>
              <a:rPr lang="ru-RU" b="1" dirty="0" smtClean="0"/>
              <a:t>единой платформы </a:t>
            </a:r>
            <a:r>
              <a:rPr lang="ru-RU" b="1" dirty="0"/>
              <a:t>р</a:t>
            </a:r>
            <a:r>
              <a:rPr lang="ru-RU" b="1" dirty="0" smtClean="0"/>
              <a:t>азвития информационных систем (ПРИС)</a:t>
            </a:r>
            <a:endParaRPr lang="ru-RU" dirty="0"/>
          </a:p>
        </p:txBody>
      </p:sp>
      <p:pic>
        <p:nvPicPr>
          <p:cNvPr id="31" name="Picture 6" descr="ii_14dfacf9f75db3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4" y="1684140"/>
            <a:ext cx="1082611" cy="85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ii_14dface7aa55ba2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25" y="2531808"/>
            <a:ext cx="693304" cy="9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ii_14dface26975c6b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46" y="1687583"/>
            <a:ext cx="1074367" cy="8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ii_14dface483539a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89" y="2542249"/>
            <a:ext cx="843733" cy="98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1" descr="image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8" y="2542249"/>
            <a:ext cx="957290" cy="98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5" descr="image0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54" y="2531808"/>
            <a:ext cx="607841" cy="100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7" y="3937080"/>
            <a:ext cx="1731237" cy="2559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60" y="3911487"/>
            <a:ext cx="3914904" cy="256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0" descr="T:\маркетинг\наши логотипы\SMART\SMART\smart-kit_v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99" y="4691156"/>
            <a:ext cx="2278258" cy="5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1"/>
          <p:cNvSpPr>
            <a:spLocks noGrp="1"/>
          </p:cNvSpPr>
          <p:nvPr>
            <p:ph type="body" sz="quarter" idx="11"/>
          </p:nvPr>
        </p:nvSpPr>
        <p:spPr>
          <a:xfrm>
            <a:off x="971600" y="548680"/>
            <a:ext cx="5400600" cy="36004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Использование СПО в органах государственной власти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90872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5A5F"/>
                </a:solidFill>
              </a:rPr>
              <a:t>Е</a:t>
            </a:r>
            <a:r>
              <a:rPr lang="ru-RU" sz="2400" b="1" dirty="0" smtClean="0">
                <a:solidFill>
                  <a:srgbClr val="005A5F"/>
                </a:solidFill>
              </a:rPr>
              <a:t>диная СПО</a:t>
            </a:r>
            <a:r>
              <a:rPr lang="en-US" sz="2400" b="1" dirty="0" smtClean="0">
                <a:solidFill>
                  <a:srgbClr val="005A5F"/>
                </a:solidFill>
              </a:rPr>
              <a:t>-</a:t>
            </a:r>
            <a:r>
              <a:rPr lang="ru-RU" sz="2400" b="1" dirty="0" smtClean="0">
                <a:solidFill>
                  <a:srgbClr val="005A5F"/>
                </a:solidFill>
              </a:rPr>
              <a:t>основа региональной информатизации</a:t>
            </a:r>
            <a:endParaRPr lang="ru-RU" sz="2400" b="1" dirty="0">
              <a:solidFill>
                <a:srgbClr val="005A5F"/>
              </a:solidFill>
            </a:endParaRPr>
          </a:p>
        </p:txBody>
      </p:sp>
      <p:pic>
        <p:nvPicPr>
          <p:cNvPr id="36" name="Picture 6" descr="http://smart-kit.org/img/smr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61" y="1490891"/>
            <a:ext cx="936104" cy="2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Marketing_Docs\Графика\Лого продуктов\SMART\smart-center_v1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78" y="1486615"/>
            <a:ext cx="1224136" cy="27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Marketing_Docs\Графика\Лого продуктов\SMART\smart-line_v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4" y="1447833"/>
            <a:ext cx="1437779" cy="3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Marketing_Docs\Графика\Лого продуктов\SMART\smart-people_v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89" y="1486615"/>
            <a:ext cx="1224136" cy="27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Marketing_Docs\Графика\Лого продуктов\SMART\smart-route_v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97" y="1487326"/>
            <a:ext cx="1296144" cy="2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Прямая соединительная линия 76"/>
          <p:cNvCxnSpPr/>
          <p:nvPr/>
        </p:nvCxnSpPr>
        <p:spPr>
          <a:xfrm>
            <a:off x="3538649" y="1534856"/>
            <a:ext cx="0" cy="203711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787250"/>
              </p:ext>
            </p:extLst>
          </p:nvPr>
        </p:nvGraphicFramePr>
        <p:xfrm>
          <a:off x="248652" y="1916832"/>
          <a:ext cx="8615721" cy="36408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46969"/>
                <a:gridCol w="1368152"/>
                <a:gridCol w="1440160"/>
                <a:gridCol w="1368152"/>
                <a:gridCol w="1296144"/>
                <a:gridCol w="1296144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Новосибирская</a:t>
                      </a:r>
                      <a:r>
                        <a:rPr lang="ru-RU" sz="1200" b="1" baseline="0" dirty="0" smtClean="0"/>
                        <a:t> область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</a:tr>
              <a:tr h="25806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Забайкальский край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</a:tr>
              <a:tr h="241293">
                <a:tc>
                  <a:txBody>
                    <a:bodyPr/>
                    <a:lstStyle/>
                    <a:p>
                      <a:pPr marL="0" marR="0" indent="0" algn="l" defTabSz="497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Алтайский край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</a:tr>
              <a:tr h="224525">
                <a:tc>
                  <a:txBody>
                    <a:bodyPr/>
                    <a:lstStyle/>
                    <a:p>
                      <a:pPr marL="0" marR="0" indent="0" algn="l" defTabSz="497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Республика Алтай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</a:tr>
              <a:tr h="279765">
                <a:tc>
                  <a:txBody>
                    <a:bodyPr/>
                    <a:lstStyle/>
                    <a:p>
                      <a:pPr marL="0" marR="0" indent="0" algn="l" defTabSz="497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Кемеровская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</a:tr>
              <a:tr h="262997">
                <a:tc>
                  <a:txBody>
                    <a:bodyPr/>
                    <a:lstStyle/>
                    <a:p>
                      <a:pPr marL="0" marR="0" indent="0" algn="l" defTabSz="497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Республика</a:t>
                      </a:r>
                      <a:r>
                        <a:rPr lang="ru-RU" sz="1200" b="1" baseline="0" dirty="0" smtClean="0"/>
                        <a:t> Бурятия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</a:tr>
              <a:tr h="246229">
                <a:tc>
                  <a:txBody>
                    <a:bodyPr/>
                    <a:lstStyle/>
                    <a:p>
                      <a:pPr marL="0" marR="0" indent="0" algn="l" defTabSz="497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Иркутская</a:t>
                      </a:r>
                      <a:r>
                        <a:rPr lang="ru-RU" sz="1200" b="1" baseline="0" dirty="0" smtClean="0"/>
                        <a:t> область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</a:tr>
              <a:tr h="22946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Томская</a:t>
                      </a:r>
                      <a:r>
                        <a:rPr lang="ru-RU" sz="1200" b="1" baseline="0" dirty="0" smtClean="0"/>
                        <a:t> область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</a:tr>
              <a:tr h="22946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Омская область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</a:tr>
              <a:tr h="22946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Республика Хакасия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ru-RU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/>
                </a:tc>
              </a:tr>
              <a:tr h="22946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Красноярский край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</p:spPr>
        <p:txBody>
          <a:bodyPr/>
          <a:lstStyle/>
          <a:p>
            <a:fld id="{ED483BF1-D973-4FCC-A293-19E12CB024E7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4906801" y="1520701"/>
            <a:ext cx="0" cy="203711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371841" y="1529408"/>
            <a:ext cx="0" cy="203711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202945" y="1527269"/>
            <a:ext cx="0" cy="203711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3324" y="558924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• - уже используют</a:t>
            </a:r>
          </a:p>
          <a:p>
            <a:r>
              <a:rPr lang="ru-RU" dirty="0">
                <a:solidFill>
                  <a:srgbClr val="0070C0"/>
                </a:solidFill>
              </a:rPr>
              <a:t>• - начали переход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15424" y="5639688"/>
            <a:ext cx="6636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Вне СФО продукты </a:t>
            </a:r>
            <a:r>
              <a:rPr lang="en-US" sz="1600" b="1" dirty="0" smtClean="0">
                <a:solidFill>
                  <a:srgbClr val="0070C0"/>
                </a:solidFill>
              </a:rPr>
              <a:t>SMART</a:t>
            </a:r>
            <a:r>
              <a:rPr lang="ru-RU" sz="1600" b="1" dirty="0" smtClean="0">
                <a:solidFill>
                  <a:srgbClr val="0070C0"/>
                </a:solidFill>
              </a:rPr>
              <a:t> используют/начали переход: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Республика Саха (Якутия), Республика Калмыкия, </a:t>
            </a:r>
            <a:r>
              <a:rPr lang="ru-RU" sz="1600" dirty="0">
                <a:solidFill>
                  <a:srgbClr val="FF0000"/>
                </a:solidFill>
              </a:rPr>
              <a:t>ХМАО, </a:t>
            </a:r>
            <a:r>
              <a:rPr lang="ru-RU" sz="1600" dirty="0" smtClean="0">
                <a:solidFill>
                  <a:srgbClr val="FF0000"/>
                </a:solidFill>
              </a:rPr>
              <a:t>Республика Карелия, Мурманская обл., Вологодская обл., Новгородская обл., </a:t>
            </a:r>
            <a:r>
              <a:rPr lang="ru-RU" sz="1600" dirty="0" smtClean="0">
                <a:solidFill>
                  <a:srgbClr val="FF0000"/>
                </a:solidFill>
              </a:rPr>
              <a:t>Чукотский автономный округ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05080" y="1982573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100286" y="1987616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515143" y="1983394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48564" y="1978783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132374" y="1978783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705080" y="2290332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096278" y="2290332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524535" y="2290332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856213" y="2294129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141093" y="2308030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712446" y="2611966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102584" y="2611966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528646" y="2611966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862519" y="2618272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16454" y="2952518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106592" y="2952518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529304" y="2952518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722760" y="3284984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12898" y="3284984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35610" y="3284984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722760" y="3626106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112898" y="3626106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725057" y="3958280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115195" y="3958280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725092" y="4293096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15230" y="4293096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718752" y="4631576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108890" y="4631576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720574" y="4975483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139507" y="2631377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861176" y="2958824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150533" y="2954741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861935" y="3301567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151292" y="3297484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866655" y="3623755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8156012" y="3619672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535852" y="3619533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73788" y="3964751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8156839" y="3960668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542985" y="3960529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68825" y="4312780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8158182" y="4308697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538022" y="4308558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869885" y="4631576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159242" y="4627493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545388" y="4627354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6867482" y="4988095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163145" y="4984012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542985" y="4983873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4119204" y="4969177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6873837" y="5326990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8169500" y="5322907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5549340" y="5322768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119253" y="5308072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2720039" y="5300546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98304" y="5726950"/>
            <a:ext cx="151340" cy="150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301413" y="5993422"/>
            <a:ext cx="151340" cy="15031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38262" y="1931962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Мурманск</a:t>
            </a:r>
          </a:p>
        </p:txBody>
      </p:sp>
      <p:pic>
        <p:nvPicPr>
          <p:cNvPr id="10" name="Picture 6" descr="Q:\маркетинг\наши логотипы\smart-route_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9" y="908720"/>
            <a:ext cx="291789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49052" y="2976976"/>
            <a:ext cx="998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Вологда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50858" y="3306357"/>
            <a:ext cx="899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Якутия</a:t>
            </a:r>
            <a:endParaRPr lang="ru-RU" b="1" u="sng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54288" y="4916643"/>
            <a:ext cx="1237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Калмыкия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52720" y="4342156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Чита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18558" y="5199857"/>
            <a:ext cx="1065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Улан-Удэ</a:t>
            </a:r>
            <a:endParaRPr lang="ru-RU" b="1" u="sng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71103" y="471148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Иркутск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4578" y="6307811"/>
            <a:ext cx="471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Smart-Route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2014г.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96844" y="4660306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Новосибирск</a:t>
            </a:r>
            <a:endParaRPr lang="ru-RU" b="1" u="sng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77197" y="5122702"/>
            <a:ext cx="10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Барнаул</a:t>
            </a:r>
            <a:endParaRPr lang="ru-RU" b="1" u="sng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37273" y="5510401"/>
            <a:ext cx="163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Горно-Алтайск</a:t>
            </a:r>
            <a:endParaRPr lang="ru-RU" b="1" u="sng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83286" y="4547311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Кемерово</a:t>
            </a:r>
            <a:endParaRPr lang="ru-RU" b="1" u="sng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89580" y="4290974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Омск</a:t>
            </a:r>
            <a:endParaRPr lang="ru-RU" b="1" u="sng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974609" y="4018798"/>
            <a:ext cx="77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Томск</a:t>
            </a:r>
            <a:endParaRPr lang="ru-RU" b="1" u="sng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04252" y="5038107"/>
            <a:ext cx="90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Абакан</a:t>
            </a:r>
            <a:endParaRPr lang="ru-RU" b="1" u="sng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5590" y="5883408"/>
            <a:ext cx="471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Smart-Route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2013г.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2" name="Текст 1"/>
          <p:cNvSpPr>
            <a:spLocks noGrp="1"/>
          </p:cNvSpPr>
          <p:nvPr>
            <p:ph type="body" sz="quarter" idx="11"/>
          </p:nvPr>
        </p:nvSpPr>
        <p:spPr>
          <a:xfrm>
            <a:off x="971600" y="548680"/>
            <a:ext cx="5400600" cy="36004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Использование СПО в органах государственной власти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24" y="1876425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21" y="2976976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8" y="4660306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9" y="6321253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42" y="5166477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35" y="4738698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02" y="4342156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5" y="3306357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53" y="4646153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44" y="4975787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67" y="5384523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09" y="5107839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26" y="4659063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85" y="4270028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71" y="4041873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1" y="5837061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C:\Users\user\Desktop\map-marker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14" y="6321253"/>
            <a:ext cx="253403" cy="4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user\Desktop\map-marker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2" y="4106989"/>
            <a:ext cx="258717" cy="4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user\Desktop\map-marker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9" y="4711488"/>
            <a:ext cx="244130" cy="3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user\Desktop\map-marker-m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11" y="3789040"/>
            <a:ext cx="240680" cy="3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user\Desktop\map-marker-m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2" y="2384715"/>
            <a:ext cx="224468" cy="3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user\Desktop\map-marker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03" y="738658"/>
            <a:ext cx="244257" cy="3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7078311" y="1086972"/>
            <a:ext cx="115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Анадырь</a:t>
            </a:r>
            <a:endParaRPr lang="ru-RU" b="1" u="sng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656174" y="2420011"/>
            <a:ext cx="1174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Магадан</a:t>
            </a:r>
            <a:endParaRPr lang="ru-RU" b="1" u="sng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216443" y="4085362"/>
            <a:ext cx="2053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Южно-Сахалинск</a:t>
            </a:r>
            <a:endParaRPr lang="ru-RU" b="1" u="sng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139689" y="5026587"/>
            <a:ext cx="1204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Астрахань</a:t>
            </a:r>
            <a:endParaRPr lang="ru-RU" b="1" u="sng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55115" y="4144075"/>
            <a:ext cx="1745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Ростов-на-Дону</a:t>
            </a:r>
            <a:endParaRPr lang="ru-RU" b="1" u="sng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110417" y="5947168"/>
            <a:ext cx="3064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Smart-Route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2015г.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609399" y="2420011"/>
            <a:ext cx="1567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Петрозаводск</a:t>
            </a:r>
            <a:endParaRPr lang="ru-RU" b="1" u="sng" dirty="0"/>
          </a:p>
        </p:txBody>
      </p:sp>
      <p:pic>
        <p:nvPicPr>
          <p:cNvPr id="74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94" y="2359511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82" y="5853378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59" y="2687906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134179" y="2809086"/>
            <a:ext cx="1146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Новгород</a:t>
            </a:r>
            <a:endParaRPr lang="ru-RU" b="1" u="sng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118586" y="6338589"/>
            <a:ext cx="3064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Smart-Route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2016г.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  <p:bldP spid="17" grpId="0"/>
      <p:bldP spid="19" grpId="0"/>
      <p:bldP spid="21" grpId="0"/>
      <p:bldP spid="23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34854" y="5183618"/>
            <a:ext cx="1136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Барнаул</a:t>
            </a:r>
            <a:endParaRPr lang="ru-RU" sz="1600" b="1" u="sng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23621" y="5606354"/>
            <a:ext cx="1475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/>
              <a:t>Горно-Алтайск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76370" y="5277116"/>
            <a:ext cx="966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smtClean="0"/>
              <a:t>Улан-Удэ</a:t>
            </a:r>
            <a:endParaRPr lang="ru-RU" sz="1600" b="1" u="sng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72283" y="4266454"/>
            <a:ext cx="893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smtClean="0"/>
              <a:t>Иркутск</a:t>
            </a:r>
            <a:endParaRPr lang="ru-RU" sz="1600" b="1" u="sng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305308" y="4711691"/>
            <a:ext cx="1079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 smtClean="0"/>
              <a:t>Кемерово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44005" y="4670016"/>
            <a:ext cx="1443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Новосибирск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74578" y="6307811"/>
            <a:ext cx="471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Smart-Center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2014г.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5590" y="5883408"/>
            <a:ext cx="471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Smart-Center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2013г.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3" name="Текст 1"/>
          <p:cNvSpPr>
            <a:spLocks noGrp="1"/>
          </p:cNvSpPr>
          <p:nvPr>
            <p:ph type="body" sz="quarter" idx="11"/>
          </p:nvPr>
        </p:nvSpPr>
        <p:spPr>
          <a:xfrm>
            <a:off x="971600" y="548680"/>
            <a:ext cx="5400600" cy="36004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Использование СПО в органах государственной власти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4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63" y="5176833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39" y="4200344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30" y="5113134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32" y="5260913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33" y="4678967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4" y="4555140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9" y="6279462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9" y="5837061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48" y="4687960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T:\Презентации\pin-308802__1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97" y="4299191"/>
            <a:ext cx="488781" cy="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83" y="4670016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73" y="4239271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46" y="4082457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43494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1054679" y="2612303"/>
            <a:ext cx="1443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Петрозаводск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968180" y="4172561"/>
            <a:ext cx="815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Томск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553011" y="4378857"/>
            <a:ext cx="721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Омск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415518" y="4774580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Чита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139390" y="1081264"/>
            <a:ext cx="1169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Анадырь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063590" y="2762555"/>
            <a:ext cx="1071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Магадан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501529" y="5107125"/>
            <a:ext cx="874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Абакан</a:t>
            </a:r>
          </a:p>
        </p:txBody>
      </p:sp>
      <p:pic>
        <p:nvPicPr>
          <p:cNvPr id="58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52" y="5812425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user\Desktop\map-marker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8" y="5000959"/>
            <a:ext cx="263632" cy="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user\Desktop\map-marker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71" y="2360620"/>
            <a:ext cx="263632" cy="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user\Desktop\map-marker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52" y="6279462"/>
            <a:ext cx="263632" cy="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5243921" y="5883408"/>
            <a:ext cx="3144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Smart-Center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2015г.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60060" y="6296798"/>
            <a:ext cx="3144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Smart-Center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2016г.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52" name="Picture 4" descr="T:\маркетинг\наши логотипы\SMART\SMART\smart-center_v1_n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7" y="1081264"/>
            <a:ext cx="2942523" cy="6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68" y="730532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2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1" grpId="0"/>
      <p:bldP spid="25" grpId="0"/>
      <p:bldP spid="26" grpId="0"/>
      <p:bldP spid="28" grpId="0"/>
      <p:bldP spid="3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34854" y="5183618"/>
            <a:ext cx="1136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Барнаул</a:t>
            </a:r>
            <a:endParaRPr lang="ru-RU" sz="1600" b="1" u="sng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23621" y="5632462"/>
            <a:ext cx="1475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/>
              <a:t>Горно-Алтайск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58782" y="5127580"/>
            <a:ext cx="966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smtClean="0"/>
              <a:t>Улан-Удэ</a:t>
            </a:r>
            <a:endParaRPr lang="ru-RU" sz="1600" b="1" u="sng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44005" y="4670016"/>
            <a:ext cx="1443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Новосибирск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0692" y="6016840"/>
            <a:ext cx="3275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Smart-Kit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2014г.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3" name="Текст 1"/>
          <p:cNvSpPr>
            <a:spLocks noGrp="1"/>
          </p:cNvSpPr>
          <p:nvPr>
            <p:ph type="body" sz="quarter" idx="11"/>
          </p:nvPr>
        </p:nvSpPr>
        <p:spPr>
          <a:xfrm>
            <a:off x="971600" y="548680"/>
            <a:ext cx="5400600" cy="36004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Использование СПО в органах государственной власти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5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42" y="4701929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T:\Презентации\icono-google-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6" y="5987976"/>
            <a:ext cx="456269" cy="3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84" y="4570164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43" y="5032929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605599" y="3607841"/>
            <a:ext cx="1676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Московская обл.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415518" y="4774580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Чита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529243" y="4307657"/>
            <a:ext cx="737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Омск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970963" y="4181076"/>
            <a:ext cx="1071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Томск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646724" y="4597337"/>
            <a:ext cx="1339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Красноярск</a:t>
            </a:r>
          </a:p>
        </p:txBody>
      </p:sp>
      <p:pic>
        <p:nvPicPr>
          <p:cNvPr id="58" name="Picture 2" descr="C:\Users\user\Desktop\marker-icon-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54" y="5953245"/>
            <a:ext cx="256035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user\Desktop\map-marker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76" y="5276402"/>
            <a:ext cx="263632" cy="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user\Desktop\map-marker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07" y="4055974"/>
            <a:ext cx="263632" cy="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user\Desktop\map-marker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38" y="6364108"/>
            <a:ext cx="263632" cy="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user\Desktop\map-marker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76" y="4184048"/>
            <a:ext cx="263632" cy="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5243921" y="6000817"/>
            <a:ext cx="3144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Smart-Kit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2015г.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074472" y="6405311"/>
            <a:ext cx="3144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Smart-Kit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в 2016г.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4" name="Picture 3" descr="Q:\маркетинг\наши логотипы\smart-kit_v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9024"/>
            <a:ext cx="3456384" cy="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user\Desktop\map-marker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54" y="4958651"/>
            <a:ext cx="263632" cy="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user\Desktop\map-marker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06" y="4514931"/>
            <a:ext cx="263632" cy="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6" grpId="0"/>
      <p:bldP spid="28" grpId="0"/>
      <p:bldP spid="51" grpId="0"/>
      <p:bldP spid="54" grpId="0"/>
      <p:bldP spid="55" grpId="0"/>
      <p:bldP spid="56" grpId="0"/>
      <p:bldP spid="57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1"/>
          <p:cNvSpPr>
            <a:spLocks noGrp="1"/>
          </p:cNvSpPr>
          <p:nvPr>
            <p:ph type="body" sz="quarter" idx="11"/>
          </p:nvPr>
        </p:nvSpPr>
        <p:spPr>
          <a:xfrm>
            <a:off x="971600" y="548680"/>
            <a:ext cx="5400600" cy="36004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Использование СПО в органах государственной власти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41" name="Picture 6" descr="C:\Marketing_Docs\Графика\Лого продуктов\SMART\smart-route_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5495"/>
            <a:ext cx="1661980" cy="36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</p:spPr>
        <p:txBody>
          <a:bodyPr/>
          <a:lstStyle/>
          <a:p>
            <a:fld id="{ED483BF1-D973-4FCC-A293-19E12CB024E7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70935477"/>
              </p:ext>
            </p:extLst>
          </p:nvPr>
        </p:nvGraphicFramePr>
        <p:xfrm>
          <a:off x="827584" y="2031495"/>
          <a:ext cx="77048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27584" y="908720"/>
            <a:ext cx="759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A5F"/>
                </a:solidFill>
              </a:rPr>
              <a:t>Динамика внедрений</a:t>
            </a:r>
            <a:endParaRPr lang="ru-RU" sz="2800" b="1" dirty="0">
              <a:solidFill>
                <a:srgbClr val="005A5F"/>
              </a:solidFill>
            </a:endParaRPr>
          </a:p>
        </p:txBody>
      </p:sp>
      <p:pic>
        <p:nvPicPr>
          <p:cNvPr id="19" name="Picture 3" descr="Q:\маркетинг\наши логотипы\smart-kit_v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095495"/>
            <a:ext cx="1533257" cy="3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:\маркетинг\наши логотипы\SMART\SMART\smart-center_v1_n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60" y="6081200"/>
            <a:ext cx="1628534" cy="3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19426" y="1628800"/>
            <a:ext cx="950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5A5F"/>
                </a:solidFill>
              </a:rPr>
              <a:t>Итого:</a:t>
            </a:r>
          </a:p>
          <a:p>
            <a:pPr algn="ctr"/>
            <a:r>
              <a:rPr lang="ru-RU" sz="1400" b="1" dirty="0" smtClean="0">
                <a:solidFill>
                  <a:srgbClr val="005A5F"/>
                </a:solidFill>
              </a:rPr>
              <a:t>21 регион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65672" y="3573016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5A5F"/>
                </a:solidFill>
              </a:rPr>
              <a:t>Итого:</a:t>
            </a:r>
          </a:p>
          <a:p>
            <a:pPr algn="ctr"/>
            <a:r>
              <a:rPr lang="ru-RU" sz="1400" b="1" dirty="0" smtClean="0">
                <a:solidFill>
                  <a:srgbClr val="005A5F"/>
                </a:solidFill>
              </a:rPr>
              <a:t>9 регионов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52403" y="2525396"/>
            <a:ext cx="1135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5A5F"/>
                </a:solidFill>
              </a:rPr>
              <a:t>Итого:</a:t>
            </a:r>
          </a:p>
          <a:p>
            <a:pPr algn="ctr"/>
            <a:r>
              <a:rPr lang="ru-RU" sz="1400" b="1" dirty="0" smtClean="0">
                <a:solidFill>
                  <a:srgbClr val="005A5F"/>
                </a:solidFill>
              </a:rPr>
              <a:t>15 регионов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617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2570" y="476672"/>
            <a:ext cx="4038690" cy="973483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US" sz="5800" b="1" dirty="0">
                <a:solidFill>
                  <a:srgbClr val="FF0000"/>
                </a:solidFill>
              </a:rPr>
              <a:t>SMART</a:t>
            </a:r>
            <a:r>
              <a:rPr lang="ru-RU" sz="5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800" dirty="0">
                <a:solidFill>
                  <a:srgbClr val="0070C0"/>
                </a:solidFill>
              </a:rPr>
              <a:t>CITY</a:t>
            </a:r>
            <a:r>
              <a:rPr lang="ru-RU" sz="5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5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76" y="1386430"/>
            <a:ext cx="8365812" cy="1250482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ледующий </a:t>
            </a:r>
            <a:r>
              <a:rPr lang="ru-RU" sz="2800" dirty="0"/>
              <a:t>ша</a:t>
            </a:r>
            <a:r>
              <a:rPr lang="ru-RU" sz="2800" dirty="0"/>
              <a:t>г</a:t>
            </a:r>
            <a:r>
              <a:rPr lang="ru-RU" sz="2800" dirty="0"/>
              <a:t> </a:t>
            </a:r>
            <a:r>
              <a:rPr lang="ru-RU" sz="2800" dirty="0"/>
              <a:t>в </a:t>
            </a:r>
            <a:r>
              <a:rPr lang="ru-RU" sz="2800" dirty="0"/>
              <a:t>развитии линейки </a:t>
            </a:r>
            <a:r>
              <a:rPr lang="en-US" sz="2800" dirty="0"/>
              <a:t>SMART </a:t>
            </a:r>
            <a:r>
              <a:rPr lang="ru-RU" sz="2800" dirty="0"/>
              <a:t>– </a:t>
            </a:r>
            <a:endParaRPr lang="en-US" sz="2800" dirty="0"/>
          </a:p>
          <a:p>
            <a:r>
              <a:rPr lang="ru-RU" sz="2800" dirty="0"/>
              <a:t>платформа </a:t>
            </a:r>
            <a:r>
              <a:rPr lang="ru-RU" sz="2800" dirty="0"/>
              <a:t>для информатизации муниципалитетов</a:t>
            </a:r>
            <a:r>
              <a:rPr lang="ru-RU" sz="2800" dirty="0" smtClean="0"/>
              <a:t>.</a:t>
            </a:r>
          </a:p>
          <a:p>
            <a:r>
              <a:rPr lang="ru-RU" sz="2000" dirty="0" smtClean="0"/>
              <a:t>Первый этап реализации – проект </a:t>
            </a:r>
            <a:r>
              <a:rPr lang="ru-RU" sz="2000" dirty="0" smtClean="0">
                <a:solidFill>
                  <a:srgbClr val="FF0000"/>
                </a:solidFill>
              </a:rPr>
              <a:t>«Безопасный город».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2.schneider-electric.com/images/pictures/solutions/solution/landscape-smart-c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852936"/>
            <a:ext cx="6773199" cy="30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с примерами V2 3">
  <a:themeElements>
    <a:clrScheme name="ATC_1 1">
      <a:dk1>
        <a:srgbClr val="004144"/>
      </a:dk1>
      <a:lt1>
        <a:sysClr val="window" lastClr="FFFFFF"/>
      </a:lt1>
      <a:dk2>
        <a:srgbClr val="00797D"/>
      </a:dk2>
      <a:lt2>
        <a:srgbClr val="419BB8"/>
      </a:lt2>
      <a:accent1>
        <a:srgbClr val="DC5A20"/>
      </a:accent1>
      <a:accent2>
        <a:srgbClr val="C0C1BF"/>
      </a:accent2>
      <a:accent3>
        <a:srgbClr val="9FC62C"/>
      </a:accent3>
      <a:accent4>
        <a:srgbClr val="1FA072"/>
      </a:accent4>
      <a:accent5>
        <a:srgbClr val="4BACC6"/>
      </a:accent5>
      <a:accent6>
        <a:srgbClr val="F6BC1E"/>
      </a:accent6>
      <a:hlink>
        <a:srgbClr val="00478A"/>
      </a:hlink>
      <a:folHlink>
        <a:srgbClr val="BD2D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eaLnBrk="1" hangingPunct="1">
          <a:defRPr sz="4200" dirty="0" smtClean="0">
            <a:solidFill>
              <a:srgbClr val="595959"/>
            </a:solidFill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примерами V2 3</Template>
  <TotalTime>6983</TotalTime>
  <Words>485</Words>
  <Application>Microsoft Office PowerPoint</Application>
  <PresentationFormat>Экран (4:3)</PresentationFormat>
  <Paragraphs>211</Paragraphs>
  <Slides>11</Slides>
  <Notes>9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Шаблон с примерами V2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длинное  и красивое</dc:title>
  <dc:creator>Andrey Solodilov</dc:creator>
  <cp:lastModifiedBy>User</cp:lastModifiedBy>
  <cp:revision>417</cp:revision>
  <dcterms:created xsi:type="dcterms:W3CDTF">2011-07-19T14:03:34Z</dcterms:created>
  <dcterms:modified xsi:type="dcterms:W3CDTF">2015-11-25T04:07:31Z</dcterms:modified>
</cp:coreProperties>
</file>