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603" r:id="rId2"/>
    <p:sldId id="849" r:id="rId3"/>
    <p:sldId id="840" r:id="rId4"/>
    <p:sldId id="845" r:id="rId5"/>
    <p:sldId id="850" r:id="rId6"/>
    <p:sldId id="831" r:id="rId7"/>
    <p:sldId id="828" r:id="rId8"/>
  </p:sldIdLst>
  <p:sldSz cx="9906000" cy="6858000" type="A4"/>
  <p:notesSz cx="6797675" cy="987425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9">
          <p15:clr>
            <a:srgbClr val="A4A3A4"/>
          </p15:clr>
        </p15:guide>
        <p15:guide id="2" orient="horz" pos="3748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663">
          <p15:clr>
            <a:srgbClr val="A4A3A4"/>
          </p15:clr>
        </p15:guide>
        <p15:guide id="5" orient="horz" pos="572">
          <p15:clr>
            <a:srgbClr val="A4A3A4"/>
          </p15:clr>
        </p15:guide>
        <p15:guide id="6" pos="171">
          <p15:clr>
            <a:srgbClr val="A4A3A4"/>
          </p15:clr>
        </p15:guide>
        <p15:guide id="7" pos="6069">
          <p15:clr>
            <a:srgbClr val="A4A3A4"/>
          </p15:clr>
        </p15:guide>
        <p15:guide id="8" pos="3120">
          <p15:clr>
            <a:srgbClr val="A4A3A4"/>
          </p15:clr>
        </p15:guide>
        <p15:guide id="9" pos="444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noptik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3F9F7"/>
    <a:srgbClr val="EEE5FF"/>
    <a:srgbClr val="FF9900"/>
    <a:srgbClr val="DEEDF6"/>
    <a:srgbClr val="E7F2F9"/>
    <a:srgbClr val="D9EBEF"/>
    <a:srgbClr val="C8F8F6"/>
    <a:srgbClr val="BBDCE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1" autoAdjust="0"/>
    <p:restoredTop sz="97893" autoAdjust="0"/>
  </p:normalViewPr>
  <p:slideViewPr>
    <p:cSldViewPr showGuides="1">
      <p:cViewPr>
        <p:scale>
          <a:sx n="94" d="100"/>
          <a:sy n="94" d="100"/>
        </p:scale>
        <p:origin x="-114" y="-384"/>
      </p:cViewPr>
      <p:guideLst>
        <p:guide orient="horz" pos="119"/>
        <p:guide orient="horz" pos="3748"/>
        <p:guide orient="horz" pos="1026"/>
        <p:guide orient="horz" pos="663"/>
        <p:guide orient="horz" pos="572"/>
        <p:guide pos="171"/>
        <p:guide pos="6069"/>
        <p:guide pos="3120"/>
        <p:guide pos="44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0F069-010A-42B8-B4C4-C32F01962F2E}" type="datetimeFigureOut">
              <a:rPr lang="ru-RU" smtClean="0"/>
              <a:pPr/>
              <a:t>23.11.2015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895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37895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0BD1F-2666-4251-A58D-F70AEC935F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94840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62274-454C-4AB3-AC45-8E9B40AA4428}" type="datetimeFigureOut">
              <a:rPr lang="ru-RU" smtClean="0"/>
              <a:pPr/>
              <a:t>23.11.2015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BD1EF-FA7D-49B2-8D04-49E845A8C84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5173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23900" y="739775"/>
            <a:ext cx="53498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BB789CF-0980-4D94-B61E-B3A734DA9607}" type="datetime1">
              <a:rPr lang="ru-RU" smtClean="0"/>
              <a:pPr/>
              <a:t>23.11.2015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52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73DA1D4-325D-48B6-8665-B1D5AEB1C381}" type="datetime1">
              <a:rPr lang="ru-RU" smtClean="0"/>
              <a:t>23.11.2015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421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377A59-C7E5-4898-BA12-3B182B8CAD21}" type="datetime1">
              <a:rPr lang="ru-RU" smtClean="0"/>
              <a:t>23.11.2015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45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K:\TNC\Ростелеком\PPT Shablon\work\DIMA_ROS_PP-0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673" y="0"/>
            <a:ext cx="47213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5373216"/>
            <a:ext cx="2846766" cy="1484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523" y="3068960"/>
            <a:ext cx="4992555" cy="1152128"/>
          </a:xfrm>
        </p:spPr>
        <p:txBody>
          <a:bodyPr>
            <a:normAutofit/>
          </a:bodyPr>
          <a:lstStyle>
            <a:lvl1pPr algn="l">
              <a:defRPr sz="32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523" y="4340696"/>
            <a:ext cx="4992555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ru-RU" dirty="0" smtClean="0"/>
          </a:p>
        </p:txBody>
      </p:sp>
      <p:pic>
        <p:nvPicPr>
          <p:cNvPr id="2052" name="Picture 4" descr="K:\TNC\Ростелеком\PPT Shablon\work\ROS-logo-diskr-color-goriz-RU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5" y="0"/>
            <a:ext cx="3204131" cy="16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QptDraftNote_ID_4"/>
          <p:cNvSpPr txBox="1"/>
          <p:nvPr userDrawn="1">
            <p:custDataLst>
              <p:tags r:id="rId1"/>
            </p:custDataLst>
          </p:nvPr>
        </p:nvSpPr>
        <p:spPr bwMode="gray">
          <a:xfrm>
            <a:off x="261274" y="88900"/>
            <a:ext cx="4153955" cy="18466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176213" lvl="0" indent="-176213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  <a:lvl2pPr marL="536575" lvl="1" indent="-268288">
              <a:spcBef>
                <a:spcPct val="20000"/>
              </a:spcBef>
              <a:buFont typeface="Arial" pitchFamily="34" charset="0"/>
              <a:buChar char="–"/>
              <a:tabLst/>
              <a:defRPr sz="1400">
                <a:latin typeface="Arial" pitchFamily="34" charset="0"/>
                <a:cs typeface="Arial" pitchFamily="34" charset="0"/>
              </a:defRPr>
            </a:lvl2pPr>
            <a:lvl3pPr marL="720725" lvl="2" indent="-184150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 marL="720725" lvl="3" indent="-184150">
              <a:spcBef>
                <a:spcPct val="20000"/>
              </a:spcBef>
              <a:buFont typeface="Arial" pitchFamily="34" charset="0"/>
              <a:buChar char="–"/>
              <a:defRPr sz="1400">
                <a:latin typeface="Arial" pitchFamily="34" charset="0"/>
                <a:cs typeface="Arial" pitchFamily="34" charset="0"/>
              </a:defRPr>
            </a:lvl4pPr>
            <a:lvl5pPr marL="720725" lvl="4" indent="-184150">
              <a:spcBef>
                <a:spcPct val="20000"/>
              </a:spcBef>
              <a:buFont typeface="Arial" pitchFamily="34" charset="0"/>
              <a:buChar char="»"/>
              <a:defRPr sz="14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176213" lvl="0" indent="-176213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sz="1200" b="1" i="1" dirty="0" smtClean="0">
                <a:solidFill>
                  <a:srgbClr val="000000"/>
                </a:solidFill>
              </a:rPr>
              <a:t> </a:t>
            </a:r>
            <a:endParaRPr lang="ru-RU" sz="12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24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0" y="130622"/>
            <a:ext cx="8748177" cy="850106"/>
          </a:xfrm>
        </p:spPr>
        <p:txBody>
          <a:bodyPr/>
          <a:lstStyle>
            <a:lvl1pPr>
              <a:defRPr sz="2400" b="1"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386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TNC\Ростелеком\PPT Shablon\work\DIMA_ROS_PP-0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953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359" y="2204865"/>
            <a:ext cx="4207632" cy="1512169"/>
          </a:xfrm>
        </p:spPr>
        <p:txBody>
          <a:bodyPr anchor="b" anchorCtr="0">
            <a:normAutofit/>
          </a:bodyPr>
          <a:lstStyle>
            <a:lvl1pPr algn="l">
              <a:defRPr sz="2800" b="0" cap="all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360" y="3873030"/>
            <a:ext cx="1555337" cy="348059"/>
          </a:xfrm>
          <a:gradFill>
            <a:gsLst>
              <a:gs pos="0">
                <a:srgbClr val="F15A22"/>
              </a:gs>
              <a:gs pos="100000">
                <a:srgbClr val="F99D33"/>
              </a:gs>
            </a:gsLst>
            <a:lin ang="0" scaled="0"/>
          </a:gradFill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4" descr="K:\TNC\Ростелеком\PPT Shablon\work\ROS-logo-diskr-color-goriz-RU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5" y="0"/>
            <a:ext cx="3204131" cy="16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1159570" y="6153400"/>
            <a:ext cx="0" cy="4664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419392" y="6237313"/>
            <a:ext cx="187220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www.rt.ru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237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736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0" y="130622"/>
            <a:ext cx="8748177" cy="850106"/>
          </a:xfrm>
        </p:spPr>
        <p:txBody>
          <a:bodyPr/>
          <a:lstStyle>
            <a:lvl1pPr>
              <a:defRPr sz="2400" b="1"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6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K:\TNC\Ростелеком\PPT Shablon\work\DIMA_ROS_PP-04.jp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61" y="0"/>
            <a:ext cx="3787414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274" y="116632"/>
            <a:ext cx="8748177" cy="86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ru-RU" dirty="0" smtClean="0"/>
              <a:t>Основной заголовок</a:t>
            </a:r>
            <a:br>
              <a:rPr lang="ru-RU" dirty="0" smtClean="0"/>
            </a:br>
            <a:r>
              <a:rPr lang="ru-RU" dirty="0" smtClean="0"/>
              <a:t>Вторая строка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480" y="1124743"/>
            <a:ext cx="8748177" cy="4824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63" y="6193979"/>
            <a:ext cx="78084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59570" y="6153400"/>
            <a:ext cx="0" cy="4664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419392" y="6237313"/>
            <a:ext cx="187220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www.rt.ru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K:\TNC\Ростелеком\PPT Shablon\work\ROS-logo-color-horiz-RU.pn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42" y="5720709"/>
            <a:ext cx="2699158" cy="113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QptDraftNote_ID_4"/>
          <p:cNvSpPr txBox="1"/>
          <p:nvPr userDrawn="1">
            <p:custDataLst>
              <p:tags r:id="rId7"/>
            </p:custDataLst>
          </p:nvPr>
        </p:nvSpPr>
        <p:spPr bwMode="gray">
          <a:xfrm>
            <a:off x="261274" y="88900"/>
            <a:ext cx="4153955" cy="18466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176213" lvl="0" indent="-176213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  <a:lvl2pPr marL="536575" lvl="1" indent="-268288">
              <a:spcBef>
                <a:spcPct val="20000"/>
              </a:spcBef>
              <a:buFont typeface="Arial" pitchFamily="34" charset="0"/>
              <a:buChar char="–"/>
              <a:tabLst/>
              <a:defRPr sz="1400">
                <a:latin typeface="Arial" pitchFamily="34" charset="0"/>
                <a:cs typeface="Arial" pitchFamily="34" charset="0"/>
              </a:defRPr>
            </a:lvl2pPr>
            <a:lvl3pPr marL="720725" lvl="2" indent="-184150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 marL="720725" lvl="3" indent="-184150">
              <a:spcBef>
                <a:spcPct val="20000"/>
              </a:spcBef>
              <a:buFont typeface="Arial" pitchFamily="34" charset="0"/>
              <a:buChar char="–"/>
              <a:defRPr sz="1400">
                <a:latin typeface="Arial" pitchFamily="34" charset="0"/>
                <a:cs typeface="Arial" pitchFamily="34" charset="0"/>
              </a:defRPr>
            </a:lvl4pPr>
            <a:lvl5pPr marL="720725" lvl="4" indent="-184150">
              <a:spcBef>
                <a:spcPct val="20000"/>
              </a:spcBef>
              <a:buFont typeface="Arial" pitchFamily="34" charset="0"/>
              <a:buChar char="»"/>
              <a:defRPr sz="14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176213" lvl="0" indent="-176213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sz="1200" b="1" i="1" dirty="0" smtClean="0">
                <a:solidFill>
                  <a:srgbClr val="000000"/>
                </a:solidFill>
              </a:rPr>
              <a:t> </a:t>
            </a:r>
            <a:endParaRPr lang="ru-RU" sz="12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38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1" r:id="rId3"/>
    <p:sldLayoutId id="2147483657" r:id="rId4"/>
    <p:sldLayoutId id="2147483678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6575" indent="-268288" algn="l" defTabSz="914400" rtl="0" eaLnBrk="1" latinLnBrk="0" hangingPunct="1">
        <a:spcBef>
          <a:spcPct val="20000"/>
        </a:spcBef>
        <a:buFont typeface="Arial" pitchFamily="34" charset="0"/>
        <a:buChar char="–"/>
        <a:tabLst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20725" indent="-18415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20725" indent="-1841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725" indent="-18415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0813150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3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0512" y="1700808"/>
            <a:ext cx="5328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Доклад о ходе реализации проекта «Устранение цифрового неравенства»               в МРФ «Сибирь»                           ПАО «Ростелеком»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38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44488" y="116632"/>
            <a:ext cx="9127013" cy="122413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Объёмные показатели проекта.                                                       Строительство ТД по поручению  м</a:t>
            </a:r>
            <a:r>
              <a:rPr lang="ru-RU" sz="2400" dirty="0"/>
              <a:t>инистерства связи и массовых коммуникаций Российской Федерации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967491"/>
              </p:ext>
            </p:extLst>
          </p:nvPr>
        </p:nvGraphicFramePr>
        <p:xfrm>
          <a:off x="344489" y="1556788"/>
          <a:ext cx="9073006" cy="4170170"/>
        </p:xfrm>
        <a:graphic>
          <a:graphicData uri="http://schemas.openxmlformats.org/drawingml/2006/table">
            <a:tbl>
              <a:tblPr/>
              <a:tblGrid>
                <a:gridCol w="2761349"/>
                <a:gridCol w="1380675"/>
                <a:gridCol w="1669868"/>
                <a:gridCol w="1683200"/>
                <a:gridCol w="1577914"/>
              </a:tblGrid>
              <a:tr h="1999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Общее количество ТД, шт.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 них: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4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строящихся ВОЛС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            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существующих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ВОЛС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           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Спутниковые решения,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шт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295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219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244</a:t>
                      </a:r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Тыва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 </a:t>
                      </a:r>
                      <a:r>
                        <a:rPr lang="ru-RU" sz="1200" b="1" u="none" strike="noStrike" dirty="0" smtClean="0">
                          <a:effectLst/>
                        </a:rPr>
                        <a:t>963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1594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25872"/>
              </p:ext>
            </p:extLst>
          </p:nvPr>
        </p:nvGraphicFramePr>
        <p:xfrm>
          <a:off x="488504" y="1628800"/>
          <a:ext cx="8982998" cy="4096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126"/>
                <a:gridCol w="1980504"/>
                <a:gridCol w="919520"/>
                <a:gridCol w="990252"/>
                <a:gridCol w="919520"/>
                <a:gridCol w="1343913"/>
                <a:gridCol w="848787"/>
                <a:gridCol w="1485376"/>
              </a:tblGrid>
              <a:tr h="2880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№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Наименование субъекта </a:t>
                      </a:r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РФ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 ТД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2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План на 31.12.15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Введены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</a:rPr>
                        <a:t> на 30.09.15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Прогноз  накопительным итогом на 31.12.15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План на 31.12.16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 перед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Россвязь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2016 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Алтайский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Иркутская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Кемеровская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16</a:t>
                      </a:r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Красноярский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Новосибирская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Омская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Республика Алтай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Республика Бурятия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Республика Тыва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Республика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Хакасия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Томская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</a:t>
                      </a:r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Забайкальский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 </a:t>
                      </a:r>
                      <a:r>
                        <a:rPr lang="ru-RU" sz="1400" u="none" strike="noStrike" dirty="0" smtClean="0">
                          <a:effectLst/>
                        </a:rPr>
                        <a:t>963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Нашивка 4"/>
          <p:cNvSpPr/>
          <p:nvPr>
            <p:custDataLst>
              <p:tags r:id="rId1"/>
            </p:custDataLst>
          </p:nvPr>
        </p:nvSpPr>
        <p:spPr>
          <a:xfrm>
            <a:off x="344488" y="260648"/>
            <a:ext cx="9127013" cy="1152128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План-график ввода в эксплуатацию точек доступа для оказания универсальных услуг </a:t>
            </a:r>
            <a:r>
              <a:rPr lang="ru-RU" sz="2400" dirty="0" smtClean="0"/>
              <a:t>связи в 2015 году по поручению Федерального агентства связи (</a:t>
            </a:r>
            <a:r>
              <a:rPr lang="ru-RU" sz="2400" dirty="0" err="1" smtClean="0"/>
              <a:t>Россвязь</a:t>
            </a:r>
            <a:r>
              <a:rPr lang="ru-RU" sz="2400" dirty="0" smtClean="0"/>
              <a:t>)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8503" y="5805265"/>
            <a:ext cx="8928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* - по республике Бурятия строительство осуществлено с опережением графика ввода в эксплуатацию ТД на 2016 г.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88684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54542" y="188640"/>
            <a:ext cx="9127013" cy="648072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Отчет по строительству ТД. Прокладка ОК в грунт на 25 ноября 2015 года. План В1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75661"/>
              </p:ext>
            </p:extLst>
          </p:nvPr>
        </p:nvGraphicFramePr>
        <p:xfrm>
          <a:off x="255160" y="980728"/>
          <a:ext cx="9306352" cy="4674600"/>
        </p:xfrm>
        <a:graphic>
          <a:graphicData uri="http://schemas.openxmlformats.org/drawingml/2006/table">
            <a:tbl>
              <a:tblPr/>
              <a:tblGrid>
                <a:gridCol w="2033544"/>
                <a:gridCol w="936104"/>
                <a:gridCol w="1008112"/>
                <a:gridCol w="1008112"/>
                <a:gridCol w="1008112"/>
                <a:gridCol w="3312368"/>
              </a:tblGrid>
              <a:tr h="72044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Строительная готовность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ВОЛС к ТД на 2015 г.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 В1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Строящиеся ВОЛС в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году,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км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Строительство осуществляемое в муниципальных районах по субъектам РФ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0062"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Тогульский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Первомайский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9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Назаровский, Минусинский,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Новосёловский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9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Нерчинский, Приаргунский, 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Шилкинский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Ононский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0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Нововаршавский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Павлоградский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0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Кемеровский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Новокузнецкий, Ленинск-Кузнецкий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Каргатский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Татарский,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Купинский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Тыва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5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6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17040"/>
              </p:ext>
            </p:extLst>
          </p:nvPr>
        </p:nvGraphicFramePr>
        <p:xfrm>
          <a:off x="200472" y="1123950"/>
          <a:ext cx="9432478" cy="4586658"/>
        </p:xfrm>
        <a:graphic>
          <a:graphicData uri="http://schemas.openxmlformats.org/drawingml/2006/table">
            <a:tbl>
              <a:tblPr/>
              <a:tblGrid>
                <a:gridCol w="1655614"/>
                <a:gridCol w="720080"/>
                <a:gridCol w="792088"/>
                <a:gridCol w="792088"/>
                <a:gridCol w="792088"/>
                <a:gridCol w="792088"/>
                <a:gridCol w="792088"/>
                <a:gridCol w="3096344"/>
              </a:tblGrid>
              <a:tr h="697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Строительная готовность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ВОЛС к ТД на 2015 г.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 В2 2015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Строящиеся ВОЛС                         в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году,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км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ВОЛС к ТД             План В2 2016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Строительство осуществляемое в муниципальных районах по субъектам РФ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2074"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Км.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409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409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Романовский, Мамонтовский,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Крутихинский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Панкрушихинский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Завъяловский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Хабарский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г.Славгород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28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28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514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514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103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2 340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Б2 2015: Куйбышевский, Северный,                         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Усть-Таркский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Искитимский</a:t>
                      </a:r>
                      <a:endParaRPr lang="ru-RU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Б2 2016: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Баганский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Барабинский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Болотнинский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Карасукский,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Тогучинский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Убинский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Чановский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Черепановский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Чистоозёрный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Чулымский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2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Тыва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987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984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Дзун-Хемчинский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Каа-Хемский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Кызылский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Пей-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Хемским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Чаа-Хольский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Тандинский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Чеди-Хольский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Овюрский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Тес-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Хемский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2 340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54541" y="285448"/>
            <a:ext cx="9127013" cy="648072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Отчет по строительству ТД. Прокладка ОК в грунт на 25 ноября 2015 года. Планы В2 2015, В2 2016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26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632519" y="620688"/>
            <a:ext cx="8748177" cy="5400600"/>
          </a:xfrm>
          <a:prstGeom prst="rect">
            <a:avLst/>
          </a:prstGeom>
        </p:spPr>
        <p:txBody>
          <a:bodyPr lIns="0" tIns="0" rIns="0" bIns="0">
            <a:normAutofit fontScale="85000" lnSpcReduction="20000"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363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 smtClean="0"/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/>
              <a:t>1. Проектная организация ОАО «</a:t>
            </a:r>
            <a:r>
              <a:rPr lang="ru-RU" sz="1800" dirty="0" err="1" smtClean="0"/>
              <a:t>Гипросвязь</a:t>
            </a:r>
            <a:r>
              <a:rPr lang="ru-RU" sz="1800" dirty="0" smtClean="0"/>
              <a:t>»  завершила проектные работы по СД, СПД, ВОЛС   ТД по плану В1 (143 ТД). Для плана В2 2015 (58 ТД) проектные работы по СПД, СД выполнены, по ВОЛС в стадии завершения - срок окончания до 30 декабря 2015 года.</a:t>
            </a:r>
          </a:p>
          <a:p>
            <a:pPr marL="0" lvl="0" indent="0" algn="just">
              <a:buNone/>
            </a:pPr>
            <a:r>
              <a:rPr lang="ru-RU" sz="1800" dirty="0" smtClean="0">
                <a:ea typeface="Arial Unicode MS" panose="020B0604020202020204" pitchFamily="34" charset="-128"/>
              </a:rPr>
              <a:t>2. </a:t>
            </a:r>
            <a:r>
              <a:rPr lang="ru-RU" sz="1800" dirty="0" err="1" smtClean="0">
                <a:ea typeface="Arial Unicode MS" panose="020B0604020202020204" pitchFamily="34" charset="-128"/>
              </a:rPr>
              <a:t>Строительно</a:t>
            </a:r>
            <a:r>
              <a:rPr lang="ru-RU" sz="1800" dirty="0" smtClean="0">
                <a:ea typeface="Arial Unicode MS" panose="020B0604020202020204" pitchFamily="34" charset="-128"/>
              </a:rPr>
              <a:t>–монтажные работы по прокладке ОК в грунт для организации 143 ТД завершены. </a:t>
            </a:r>
          </a:p>
          <a:p>
            <a:pPr marL="0" lvl="0" indent="0" algn="just">
              <a:buNone/>
            </a:pPr>
            <a:r>
              <a:rPr lang="ru-RU" sz="1800" dirty="0" smtClean="0">
                <a:ea typeface="Arial Unicode MS" panose="020B0604020202020204" pitchFamily="34" charset="-128"/>
              </a:rPr>
              <a:t>Для 58 ТД:</a:t>
            </a:r>
          </a:p>
          <a:p>
            <a:pPr marL="0" lvl="0" indent="0" algn="just">
              <a:buNone/>
            </a:pPr>
            <a:r>
              <a:rPr lang="ru-RU" sz="1800" dirty="0" smtClean="0">
                <a:ea typeface="Arial Unicode MS" panose="020B0604020202020204" pitchFamily="34" charset="-128"/>
              </a:rPr>
              <a:t>- Алтайский </a:t>
            </a:r>
            <a:r>
              <a:rPr lang="ru-RU" sz="1800" dirty="0">
                <a:ea typeface="Arial Unicode MS" panose="020B0604020202020204" pitchFamily="34" charset="-128"/>
              </a:rPr>
              <a:t>филиал </a:t>
            </a:r>
            <a:r>
              <a:rPr lang="ru-RU" sz="1800" dirty="0" smtClean="0">
                <a:ea typeface="Arial Unicode MS" panose="020B0604020202020204" pitchFamily="34" charset="-128"/>
              </a:rPr>
              <a:t>- работы </a:t>
            </a:r>
            <a:r>
              <a:rPr lang="ru-RU" sz="1800" dirty="0">
                <a:ea typeface="Arial Unicode MS" panose="020B0604020202020204" pitchFamily="34" charset="-128"/>
              </a:rPr>
              <a:t>по строительству ВОЛС завершены, идёт оформление сдаточной документации, организация и проведение рабочих комиссий. </a:t>
            </a:r>
            <a:r>
              <a:rPr lang="ru-RU" sz="1800" dirty="0" smtClean="0">
                <a:ea typeface="Arial Unicode MS" panose="020B0604020202020204" pitchFamily="34" charset="-128"/>
              </a:rPr>
              <a:t>Срок </a:t>
            </a:r>
            <a:r>
              <a:rPr lang="ru-RU" sz="1800" dirty="0">
                <a:ea typeface="Arial Unicode MS" panose="020B0604020202020204" pitchFamily="34" charset="-128"/>
              </a:rPr>
              <a:t>завершения работ  </a:t>
            </a:r>
            <a:r>
              <a:rPr lang="ru-RU" sz="1800" dirty="0" smtClean="0">
                <a:ea typeface="Arial Unicode MS" panose="020B0604020202020204" pitchFamily="34" charset="-128"/>
              </a:rPr>
              <a:t>                            - 10 </a:t>
            </a:r>
            <a:r>
              <a:rPr lang="ru-RU" sz="1800" dirty="0">
                <a:ea typeface="Arial Unicode MS" panose="020B0604020202020204" pitchFamily="34" charset="-128"/>
              </a:rPr>
              <a:t>декабря 2015 г. ;</a:t>
            </a:r>
            <a:endParaRPr lang="ru-RU" sz="1800" dirty="0" smtClean="0">
              <a:ea typeface="Arial Unicode MS" panose="020B0604020202020204" pitchFamily="34" charset="-128"/>
            </a:endParaRPr>
          </a:p>
          <a:p>
            <a:pPr marL="0" lvl="0" indent="0" algn="just">
              <a:buNone/>
            </a:pPr>
            <a:r>
              <a:rPr lang="ru-RU" sz="1800" dirty="0" smtClean="0">
                <a:ea typeface="Arial Unicode MS" panose="020B0604020202020204" pitchFamily="34" charset="-128"/>
              </a:rPr>
              <a:t>- Новосибирский филиал - работы по строительству ВОЛС завершены, идёт оформление сдаточной документации, организация и проведение рабочих комиссий. Срок завершения работ  - 30 декабря 2015 г.;</a:t>
            </a:r>
          </a:p>
          <a:p>
            <a:pPr marL="0" lvl="0" indent="0" algn="just">
              <a:buNone/>
            </a:pPr>
            <a:r>
              <a:rPr lang="ru-RU" sz="1800" dirty="0" smtClean="0">
                <a:ea typeface="Arial Unicode MS" panose="020B0604020202020204" pitchFamily="34" charset="-128"/>
              </a:rPr>
              <a:t>- Республика Тыва - </a:t>
            </a:r>
            <a:r>
              <a:rPr lang="ru-RU" sz="1800" dirty="0">
                <a:ea typeface="Arial Unicode MS" panose="020B0604020202020204" pitchFamily="34" charset="-128"/>
              </a:rPr>
              <a:t>работы по </a:t>
            </a:r>
            <a:r>
              <a:rPr lang="ru-RU" sz="1800" dirty="0" smtClean="0">
                <a:ea typeface="Arial Unicode MS" panose="020B0604020202020204" pitchFamily="34" charset="-128"/>
              </a:rPr>
              <a:t>прокладке ОК завершены, осталось выполнить 5 речных переходов через р. Енисей (подвес ОК), </a:t>
            </a:r>
            <a:r>
              <a:rPr lang="ru-RU" sz="1800" dirty="0">
                <a:ea typeface="Arial Unicode MS" panose="020B0604020202020204" pitchFamily="34" charset="-128"/>
              </a:rPr>
              <a:t>идёт оформление сдаточной документации, организация и проведение рабочих комиссий. Срок завершения работ  - 30 декабря 2015 г. </a:t>
            </a:r>
            <a:endParaRPr lang="ru-RU" sz="1800" dirty="0" smtClean="0">
              <a:ea typeface="Arial Unicode MS" panose="020B0604020202020204" pitchFamily="34" charset="-128"/>
            </a:endParaRPr>
          </a:p>
          <a:p>
            <a:pPr marL="0" lvl="0" indent="0">
              <a:buNone/>
            </a:pPr>
            <a:r>
              <a:rPr lang="ru-RU" sz="1800" dirty="0" smtClean="0">
                <a:ea typeface="Arial Unicode MS" panose="020B0604020202020204" pitchFamily="34" charset="-128"/>
              </a:rPr>
              <a:t>3. Оборудование для ТД первого этапа получено. По Новосибирскому, Алтайскому, Кемеровскому, Красноярскому филиалам оборудование смонтировано. В Забайкальском, Омском филиалах ведётся монтаж узлов доступа.                                                                                Для последующих этапов оборудование заказано и ожидается его поступление в филиалы</a:t>
            </a:r>
            <a:r>
              <a:rPr lang="ru-RU" sz="1800" dirty="0" smtClean="0">
                <a:solidFill>
                  <a:srgbClr val="FF0000"/>
                </a:solidFill>
                <a:ea typeface="Arial Unicode MS" panose="020B0604020202020204" pitchFamily="34" charset="-128"/>
              </a:rPr>
              <a:t>.</a:t>
            </a:r>
          </a:p>
          <a:p>
            <a:pPr marL="0" lvl="0" indent="0">
              <a:buNone/>
            </a:pPr>
            <a:r>
              <a:rPr lang="ru-RU" sz="1800" dirty="0" smtClean="0">
                <a:ea typeface="Arial Unicode MS" panose="020B0604020202020204" pitchFamily="34" charset="-128"/>
              </a:rPr>
              <a:t>4. До конца 2015 г. работа в части СОРМ ведётся в «ручном» режиме. В 2016 г. будет введена система автоматической идентификации пользователей УУС.</a:t>
            </a:r>
            <a:endParaRPr lang="ru-RU" sz="14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44488" y="260648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Реализация проекта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Нашивка 7"/>
          <p:cNvSpPr/>
          <p:nvPr>
            <p:custDataLst>
              <p:tags r:id="rId1"/>
            </p:custDataLst>
          </p:nvPr>
        </p:nvSpPr>
        <p:spPr>
          <a:xfrm>
            <a:off x="341028" y="136120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Проблемы и вопросы, возникшие в ходе реализации проекта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8504" y="908720"/>
            <a:ext cx="90730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Из-за невыполнения договорных обязательств перед заказчиком ПАО «Ростелеком» договорные отношения с ОАО «Центр энергоэффективности» прекращены. </a:t>
            </a:r>
          </a:p>
          <a:p>
            <a:pPr marL="342900" lvl="0" indent="-342900" algn="just"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Информация о выборе новой подрядной организации будет доведена до заинтересованных сторон КЦ ПАО «Ростелеком» после заключения договора.</a:t>
            </a:r>
          </a:p>
          <a:p>
            <a:pPr marL="342900" lvl="0" indent="-342900" algn="just">
              <a:buAutoNum type="arabicPeriod"/>
            </a:pPr>
            <a:endParaRPr lang="ru-RU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lvl="0" indent="-342900" algn="just">
              <a:buFontTx/>
              <a:buAutoNum type="arabicPeriod"/>
            </a:pPr>
            <a:endParaRPr lang="ru-RU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6&quot;&gt;&lt;elem m_fUsage=&quot;3.04036354622815970000E+000&quot;&gt;&lt;m_ppcolschidx val=&quot;0&quot;/&gt;&lt;m_rgb r=&quot;0&quot; g=&quot;aa&quot; b=&quot;e7&quot;/&gt;&lt;/elem&gt;&lt;elem m_fUsage=&quot;2.25785815417724760000E+000&quot;&gt;&lt;m_ppcolschidx val=&quot;0&quot;/&gt;&lt;m_rgb r=&quot;fd&quot; g=&quot;bc&quot; b=&quot;5f&quot;/&gt;&lt;/elem&gt;&lt;elem m_fUsage=&quot;1.80326901569705080000E+000&quot;&gt;&lt;m_ppcolschidx val=&quot;0&quot;/&gt;&lt;m_rgb r=&quot;f0&quot; g=&quot;4e&quot; b=&quot;23&quot;/&gt;&lt;/elem&gt;&lt;elem m_fUsage=&quot;1.00000000000000000000E+000&quot;&gt;&lt;m_ppcolschidx val=&quot;0&quot;/&gt;&lt;m_rgb r=&quot;6&quot; g=&quot;3a&quot; b=&quot;7b&quot;/&gt;&lt;/elem&gt;&lt;elem m_fUsage=&quot;9.83890347740343120000E-001&quot;&gt;&lt;m_ppcolschidx val=&quot;0&quot;/&gt;&lt;m_rgb r=&quot;f7&quot; g=&quot;96&quot; b=&quot;46&quot;/&gt;&lt;/elem&gt;&lt;elem m_fUsage=&quot;9.14617415140767000000E-001&quot;&gt;&lt;m_ppcolschidx val=&quot;0&quot;/&gt;&lt;m_rgb r=&quot;0&quot; g=&quot;aa&quot; b=&quot;d5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29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QptDraftNote"/>
  <p:tag name="DATE" val="08.08.2012 12:59: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QptDraftNote"/>
  <p:tag name="DATE" val="08.08.2012 12:59: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heme/theme1.xml><?xml version="1.0" encoding="utf-8"?>
<a:theme xmlns:a="http://schemas.openxmlformats.org/drawingml/2006/main" name="Office Theme">
  <a:themeElements>
    <a:clrScheme name="ROS">
      <a:dk1>
        <a:sysClr val="windowText" lastClr="000000"/>
      </a:dk1>
      <a:lt1>
        <a:sysClr val="window" lastClr="FFFFFF"/>
      </a:lt1>
      <a:dk2>
        <a:srgbClr val="00AAE7"/>
      </a:dk2>
      <a:lt2>
        <a:srgbClr val="EEECE1"/>
      </a:lt2>
      <a:accent1>
        <a:srgbClr val="063A7B"/>
      </a:accent1>
      <a:accent2>
        <a:srgbClr val="F04E23"/>
      </a:accent2>
      <a:accent3>
        <a:srgbClr val="FDBC5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51146</TotalTime>
  <Words>941</Words>
  <Application>Microsoft Office PowerPoint</Application>
  <PresentationFormat>Лист A4 (210x297 мм)</PresentationFormat>
  <Paragraphs>343</Paragraphs>
  <Slides>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Office Theme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Администратор</dc:creator>
  <cp:lastModifiedBy>Ковалёв Андрей Николаевич</cp:lastModifiedBy>
  <cp:revision>2443</cp:revision>
  <cp:lastPrinted>2015-11-19T03:35:42Z</cp:lastPrinted>
  <dcterms:created xsi:type="dcterms:W3CDTF">2011-09-12T10:33:47Z</dcterms:created>
  <dcterms:modified xsi:type="dcterms:W3CDTF">2015-11-23T02:25:42Z</dcterms:modified>
</cp:coreProperties>
</file>